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71" r:id="rId15"/>
    <p:sldId id="270" r:id="rId16"/>
    <p:sldId id="269" r:id="rId17"/>
    <p:sldId id="268" r:id="rId18"/>
    <p:sldId id="275" r:id="rId19"/>
    <p:sldId id="274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5" y="1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47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40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11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6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19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37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36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09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86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62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20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EB5D-EDF8-4330-A08A-825713514148}" type="datetimeFigureOut">
              <a:rPr lang="it-IT" smtClean="0"/>
              <a:t>28/09/2016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C0D53-75B2-4857-8B5C-FED872CDB8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4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12" y="404630"/>
            <a:ext cx="8143792" cy="517365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0908" y="3334239"/>
            <a:ext cx="9144000" cy="1655762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Corso in Global Management</a:t>
            </a:r>
          </a:p>
          <a:p>
            <a:r>
              <a:rPr lang="it-IT" sz="2000" i="1" dirty="0" smtClean="0">
                <a:solidFill>
                  <a:schemeClr val="accent1">
                    <a:lumMod val="75000"/>
                  </a:schemeClr>
                </a:solidFill>
              </a:rPr>
              <a:t>Docente Monica </a:t>
            </a:r>
            <a:r>
              <a:rPr lang="it-IT" sz="2000" i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it-IT" sz="2000" i="1" dirty="0" err="1" smtClean="0">
                <a:solidFill>
                  <a:schemeClr val="accent1">
                    <a:lumMod val="75000"/>
                  </a:schemeClr>
                </a:solidFill>
              </a:rPr>
              <a:t>andalà</a:t>
            </a:r>
            <a:endParaRPr lang="it-IT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000" i="1" dirty="0" smtClean="0">
                <a:solidFill>
                  <a:schemeClr val="accent1">
                    <a:lumMod val="75000"/>
                  </a:schemeClr>
                </a:solidFill>
              </a:rPr>
              <a:t>Modulo «Motivazione all’autoimprenditorialità e team building»</a:t>
            </a: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85" y="711425"/>
            <a:ext cx="651307" cy="6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2592800" y="599395"/>
            <a:ext cx="8656320" cy="5221888"/>
            <a:chOff x="1216871" y="658369"/>
            <a:chExt cx="8656320" cy="5221888"/>
          </a:xfrm>
        </p:grpSpPr>
        <p:sp>
          <p:nvSpPr>
            <p:cNvPr id="6" name="Segnaposto testo 36"/>
            <p:cNvSpPr txBox="1">
              <a:spLocks/>
            </p:cNvSpPr>
            <p:nvPr/>
          </p:nvSpPr>
          <p:spPr>
            <a:xfrm>
              <a:off x="1216871" y="658369"/>
              <a:ext cx="7152450" cy="109423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3200" dirty="0" smtClean="0"/>
                <a:t>Di quali bisogni stiamo parlando?</a:t>
              </a:r>
            </a:p>
            <a:p>
              <a:endParaRPr lang="it-IT" dirty="0" smtClean="0"/>
            </a:p>
            <a:p>
              <a:endParaRPr lang="it-IT" dirty="0" smtClean="0"/>
            </a:p>
            <a:p>
              <a:pPr marL="0" indent="0">
                <a:buNone/>
              </a:pPr>
              <a:endParaRPr lang="it-IT" sz="1800" dirty="0" smtClean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216871" y="1355942"/>
              <a:ext cx="865632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/>
                <a:t>1. </a:t>
              </a:r>
              <a:r>
                <a:rPr lang="it-IT" b="1" dirty="0" smtClean="0">
                  <a:solidFill>
                    <a:srgbClr val="FF0000"/>
                  </a:solidFill>
                </a:rPr>
                <a:t>Bisogno di successo (high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achievement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need</a:t>
              </a:r>
              <a:r>
                <a:rPr lang="it-IT" b="1" dirty="0" smtClean="0">
                  <a:solidFill>
                    <a:srgbClr val="FF0000"/>
                  </a:solidFill>
                </a:rPr>
                <a:t>)</a:t>
              </a:r>
            </a:p>
            <a:p>
              <a:r>
                <a:rPr lang="it-IT" i="1" dirty="0" smtClean="0"/>
                <a:t>Desiderio di affermarsi, di misurarsi con situazioni di complessità crescente, di competere, di eccellenza, di autonomia, di gestire risorse per raggiungere obiettivi sfidanti e ambiziosi.</a:t>
              </a:r>
            </a:p>
            <a:p>
              <a:endParaRPr lang="it-IT" dirty="0" smtClean="0"/>
            </a:p>
            <a:p>
              <a:r>
                <a:rPr lang="it-IT" dirty="0" smtClean="0"/>
                <a:t> 2. </a:t>
              </a:r>
              <a:r>
                <a:rPr lang="it-IT" b="1" dirty="0" smtClean="0">
                  <a:solidFill>
                    <a:srgbClr val="FF0000"/>
                  </a:solidFill>
                </a:rPr>
                <a:t>Bisogno di evitare il fallimento (low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achievement</a:t>
              </a:r>
              <a:r>
                <a:rPr lang="it-IT" b="1" dirty="0" smtClean="0">
                  <a:solidFill>
                    <a:srgbClr val="FF0000"/>
                  </a:solidFill>
                </a:rPr>
                <a:t>)</a:t>
              </a:r>
            </a:p>
            <a:p>
              <a:r>
                <a:rPr lang="it-IT" i="1" dirty="0" smtClean="0"/>
                <a:t>Mostrano poca fiducia in sé, basso locus of control interno, ansia, paura dell'insuccesso piuttosto che della possibilità di riuscita.</a:t>
              </a:r>
            </a:p>
            <a:p>
              <a:endParaRPr lang="it-IT" dirty="0" smtClean="0"/>
            </a:p>
            <a:p>
              <a:r>
                <a:rPr lang="it-IT" dirty="0" smtClean="0"/>
                <a:t> 3. </a:t>
              </a:r>
              <a:r>
                <a:rPr lang="it-IT" b="1" dirty="0" smtClean="0">
                  <a:solidFill>
                    <a:srgbClr val="FF0000"/>
                  </a:solidFill>
                </a:rPr>
                <a:t>Bisogni di affiliazione (</a:t>
              </a:r>
              <a:r>
                <a:rPr lang="it-IT" b="1" dirty="0" err="1" smtClean="0">
                  <a:solidFill>
                    <a:srgbClr val="FF0000"/>
                  </a:solidFill>
                </a:rPr>
                <a:t>affiliation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need</a:t>
              </a:r>
              <a:r>
                <a:rPr lang="it-IT" b="1" dirty="0" smtClean="0">
                  <a:solidFill>
                    <a:srgbClr val="FF0000"/>
                  </a:solidFill>
                </a:rPr>
                <a:t>)</a:t>
              </a:r>
            </a:p>
            <a:p>
              <a:r>
                <a:rPr lang="it-IT" i="1" dirty="0" smtClean="0"/>
                <a:t>Necessitano di stabilire, mantenere e promuovere relazioni affettive positive con altre persone; l'altro è fonte di potenziale gratificazione o frustrazione affettiva; preferiscono il lavoro di gruppo.</a:t>
              </a:r>
            </a:p>
            <a:p>
              <a:endParaRPr lang="it-IT" dirty="0" smtClean="0"/>
            </a:p>
            <a:p>
              <a:r>
                <a:rPr lang="it-IT" dirty="0" smtClean="0"/>
                <a:t> 4. </a:t>
              </a:r>
              <a:r>
                <a:rPr lang="it-IT" b="1" dirty="0" smtClean="0">
                  <a:solidFill>
                    <a:srgbClr val="FF0000"/>
                  </a:solidFill>
                </a:rPr>
                <a:t>Bisogno di potere (</a:t>
              </a:r>
              <a:r>
                <a:rPr lang="it-IT" b="1" dirty="0" err="1" smtClean="0">
                  <a:solidFill>
                    <a:srgbClr val="FF0000"/>
                  </a:solidFill>
                </a:rPr>
                <a:t>power</a:t>
              </a:r>
              <a:r>
                <a:rPr lang="it-IT" b="1" dirty="0" smtClean="0">
                  <a:solidFill>
                    <a:srgbClr val="FF0000"/>
                  </a:solidFill>
                </a:rPr>
                <a:t> </a:t>
              </a:r>
              <a:r>
                <a:rPr lang="it-IT" b="1" dirty="0" err="1" smtClean="0">
                  <a:solidFill>
                    <a:srgbClr val="FF0000"/>
                  </a:solidFill>
                </a:rPr>
                <a:t>need</a:t>
              </a:r>
              <a:r>
                <a:rPr lang="it-IT" b="1" dirty="0" smtClean="0">
                  <a:solidFill>
                    <a:srgbClr val="FF0000"/>
                  </a:solidFill>
                </a:rPr>
                <a:t>)</a:t>
              </a:r>
            </a:p>
            <a:p>
              <a:r>
                <a:rPr lang="it-IT" i="1" dirty="0" smtClean="0"/>
                <a:t>Necessitano di controllare e di influenzare gli altri, di dominio sociale, di esercizio dell'autorità</a:t>
              </a:r>
              <a:endParaRPr lang="it-IT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3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7616" y="836113"/>
            <a:ext cx="8229600" cy="4525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altLang="it-IT" sz="2000" dirty="0"/>
              <a:t>Chi presenta una elevata </a:t>
            </a:r>
            <a:r>
              <a:rPr lang="it-IT" altLang="it-IT" sz="2000" b="1" dirty="0"/>
              <a:t>motivazione alla riuscita </a:t>
            </a:r>
            <a:r>
              <a:rPr lang="it-IT" altLang="it-IT" sz="2000" dirty="0"/>
              <a:t>ha bisogno di confrontarsi con compiti stimolanti (né troppo facili, né troppo difficili) e in questo modo riesce a perseguire gli obiettivi.</a:t>
            </a:r>
          </a:p>
          <a:p>
            <a:pPr algn="just"/>
            <a:r>
              <a:rPr lang="it-IT" altLang="it-IT" sz="2000" dirty="0"/>
              <a:t>Chi presenta livelli bassi di </a:t>
            </a:r>
            <a:r>
              <a:rPr lang="it-IT" altLang="it-IT" sz="2000" b="1" dirty="0" err="1"/>
              <a:t>achievement</a:t>
            </a:r>
            <a:r>
              <a:rPr lang="it-IT" altLang="it-IT" sz="2000" dirty="0"/>
              <a:t> tende a scegliere compiti o molto facili o molto difficili (presumibilmente per non esporsi ad una sfida reale).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70334" y="3099093"/>
            <a:ext cx="7559456" cy="32003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altLang="it-IT" sz="2000" dirty="0" err="1"/>
              <a:t>Cassidy</a:t>
            </a:r>
            <a:r>
              <a:rPr lang="it-IT" altLang="it-IT" sz="2000" dirty="0"/>
              <a:t> e Lynn (1989) individuano 6 componenti del bisogno di successo: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t-IT" altLang="it-IT" sz="2000" dirty="0"/>
              <a:t>Etica del lavoro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t-IT" altLang="it-IT" sz="2000" dirty="0"/>
              <a:t>Bisogno di eccellenza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t-IT" altLang="it-IT" sz="2000" dirty="0"/>
              <a:t>Aspirazione al potere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t-IT" altLang="it-IT" sz="2000" dirty="0"/>
              <a:t>Competitività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t-IT" altLang="it-IT" sz="2000" dirty="0"/>
              <a:t>Avidità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it-IT" altLang="it-IT" sz="2000" dirty="0"/>
              <a:t>Padronanza</a:t>
            </a: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1274885" y="720055"/>
            <a:ext cx="9599792" cy="5564275"/>
            <a:chOff x="-255417" y="691008"/>
            <a:chExt cx="9599792" cy="5564275"/>
          </a:xfrm>
        </p:grpSpPr>
        <p:sp>
          <p:nvSpPr>
            <p:cNvPr id="6" name="Segnaposto testo 36"/>
            <p:cNvSpPr txBox="1">
              <a:spLocks/>
            </p:cNvSpPr>
            <p:nvPr/>
          </p:nvSpPr>
          <p:spPr>
            <a:xfrm>
              <a:off x="1216871" y="691008"/>
              <a:ext cx="5336329" cy="109423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dirty="0" smtClean="0"/>
                <a:t>La teoria del Goal </a:t>
              </a:r>
              <a:r>
                <a:rPr lang="it-IT" dirty="0" err="1" smtClean="0"/>
                <a:t>Setting</a:t>
              </a:r>
              <a:endParaRPr lang="it-IT" dirty="0" smtClean="0"/>
            </a:p>
          </p:txBody>
        </p:sp>
        <p:pic>
          <p:nvPicPr>
            <p:cNvPr id="7" name="Picture 5" descr="http://t3.gstatic.com/images?q=tbn:ANd9GcSaAUAerfPelPnwdkm1FpXfOtS7Yb7iVaX3zwjafMdwsFrk2Ym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53600" y="1054100"/>
              <a:ext cx="2390775" cy="1914525"/>
            </a:xfrm>
            <a:prstGeom prst="rect">
              <a:avLst/>
            </a:prstGeom>
            <a:noFill/>
          </p:spPr>
        </p:pic>
        <p:pic>
          <p:nvPicPr>
            <p:cNvPr id="8" name="Picture 9" descr="http://t1.gstatic.com/images?q=tbn:ANd9GcTwOZH6ed3TsT-HTZMaQU4_vIFLIon4_pRXggOzfyjfe7xtE7LUd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68883" y="4683657"/>
              <a:ext cx="2905125" cy="1571626"/>
            </a:xfrm>
            <a:prstGeom prst="rect">
              <a:avLst/>
            </a:prstGeom>
            <a:noFill/>
          </p:spPr>
        </p:pic>
        <p:sp>
          <p:nvSpPr>
            <p:cNvPr id="9" name="Rettangolo 8"/>
            <p:cNvSpPr/>
            <p:nvPr/>
          </p:nvSpPr>
          <p:spPr>
            <a:xfrm>
              <a:off x="-255417" y="1651406"/>
              <a:ext cx="7259955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b="1" dirty="0" smtClean="0"/>
                <a:t>La teoria del </a:t>
              </a:r>
              <a:r>
                <a:rPr lang="it-IT" sz="2000" b="1" i="1" dirty="0" smtClean="0"/>
                <a:t>Goal </a:t>
              </a:r>
              <a:r>
                <a:rPr lang="it-IT" sz="2000" b="1" i="1" dirty="0" err="1" smtClean="0"/>
                <a:t>setting</a:t>
              </a:r>
              <a:r>
                <a:rPr lang="it-IT" sz="2000" b="1" i="1" dirty="0" smtClean="0"/>
                <a:t> nasce come vera e </a:t>
              </a:r>
              <a:r>
                <a:rPr lang="it-IT" sz="2000" b="1" dirty="0" smtClean="0"/>
                <a:t>propria tecnica motivazionale all’interno del MBO.</a:t>
              </a:r>
            </a:p>
            <a:p>
              <a:endParaRPr lang="it-IT" sz="2000" b="1" dirty="0" smtClean="0"/>
            </a:p>
            <a:p>
              <a:r>
                <a:rPr lang="it-IT" sz="2000" b="1" dirty="0" smtClean="0"/>
                <a:t>Presupposto: modello dello sviluppo </a:t>
              </a:r>
              <a:r>
                <a:rPr lang="it-IT" sz="2000" b="1" dirty="0" err="1" smtClean="0"/>
                <a:t>org.vo</a:t>
              </a:r>
              <a:r>
                <a:rPr lang="it-IT" sz="2000" b="1" dirty="0" smtClean="0"/>
                <a:t> (OD)</a:t>
              </a:r>
            </a:p>
            <a:p>
              <a:endParaRPr lang="it-IT" b="1" dirty="0" smtClean="0"/>
            </a:p>
            <a:p>
              <a:pPr marL="457200" indent="-457200" algn="just">
                <a:buFont typeface="+mj-lt"/>
                <a:buAutoNum type="arabicPeriod"/>
              </a:pPr>
              <a:r>
                <a:rPr lang="it-IT" sz="2000" b="1" dirty="0" smtClean="0">
                  <a:solidFill>
                    <a:srgbClr val="FF0000"/>
                  </a:solidFill>
                </a:rPr>
                <a:t>Gli obiettivi ben specificati </a:t>
              </a:r>
              <a:r>
                <a:rPr lang="it-IT" sz="2000" dirty="0" smtClean="0"/>
                <a:t>permettono prestazioni adeguate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it-IT" sz="2000" b="1" dirty="0" smtClean="0">
                  <a:solidFill>
                    <a:srgbClr val="FF0000"/>
                  </a:solidFill>
                </a:rPr>
                <a:t>Gli obiettivi difficili ma realizzabili </a:t>
              </a:r>
              <a:r>
                <a:rPr lang="it-IT" sz="2000" dirty="0" smtClean="0"/>
                <a:t>permettono migliori prestazioni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it-IT" sz="2000" b="1" dirty="0" smtClean="0">
                  <a:solidFill>
                    <a:srgbClr val="FF0000"/>
                  </a:solidFill>
                </a:rPr>
                <a:t>Il coinvolgimento sugli obiettivi </a:t>
              </a:r>
              <a:r>
                <a:rPr lang="it-IT" sz="2000" dirty="0" smtClean="0"/>
                <a:t>migliora la prestazione</a:t>
              </a:r>
            </a:p>
            <a:p>
              <a:pPr marL="457200" indent="-457200" algn="just">
                <a:buFont typeface="+mj-lt"/>
                <a:buAutoNum type="arabicPeriod"/>
              </a:pPr>
              <a:r>
                <a:rPr lang="it-IT" sz="2000" b="1" dirty="0" smtClean="0">
                  <a:solidFill>
                    <a:srgbClr val="FF0000"/>
                  </a:solidFill>
                </a:rPr>
                <a:t>Il feedback </a:t>
              </a:r>
              <a:r>
                <a:rPr lang="it-IT" sz="2000" dirty="0" smtClean="0"/>
                <a:t>di colleghi e supervisori influenza il livello di motivazione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2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2708507" y="841320"/>
            <a:ext cx="6766560" cy="5070791"/>
            <a:chOff x="501755" y="691008"/>
            <a:chExt cx="6766560" cy="5070791"/>
          </a:xfrm>
        </p:grpSpPr>
        <p:sp>
          <p:nvSpPr>
            <p:cNvPr id="6" name="Segnaposto testo 36"/>
            <p:cNvSpPr txBox="1">
              <a:spLocks/>
            </p:cNvSpPr>
            <p:nvPr/>
          </p:nvSpPr>
          <p:spPr>
            <a:xfrm>
              <a:off x="1216871" y="691008"/>
              <a:ext cx="5336329" cy="109423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it-IT" dirty="0" smtClean="0"/>
            </a:p>
            <a:p>
              <a:endParaRPr lang="it-IT" dirty="0" smtClean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501755" y="1565507"/>
              <a:ext cx="67665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000" b="1" dirty="0" smtClean="0"/>
                <a:t>La definizione degli obiettivi e del relativo contenuto</a:t>
              </a:r>
            </a:p>
            <a:p>
              <a:pPr algn="ctr"/>
              <a:r>
                <a:rPr lang="it-IT" sz="2000" b="1" dirty="0" smtClean="0"/>
                <a:t>assume un ruolo importante nell’avviare e sostenere</a:t>
              </a:r>
            </a:p>
            <a:p>
              <a:pPr algn="ctr"/>
              <a:r>
                <a:rPr lang="it-IT" sz="2000" b="1" dirty="0" smtClean="0"/>
                <a:t>il processo motivazionale</a:t>
              </a:r>
              <a:endParaRPr lang="it-IT" sz="2000" dirty="0"/>
            </a:p>
          </p:txBody>
        </p:sp>
        <p:pic>
          <p:nvPicPr>
            <p:cNvPr id="8" name="Picture 2" descr="http://t1.gstatic.com/images?q=tbn:ANd9GcSMmU7fXqSSLpbif8dooyzETdi7zE6FGP6om91ckAECJAv4CwVRn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9871" y="3060399"/>
              <a:ext cx="4586097" cy="2701400"/>
            </a:xfrm>
            <a:prstGeom prst="rect">
              <a:avLst/>
            </a:prstGeom>
            <a:noFill/>
          </p:spPr>
        </p:pic>
      </p:grpSp>
      <p:sp>
        <p:nvSpPr>
          <p:cNvPr id="10" name="Rettangolo 9"/>
          <p:cNvSpPr/>
          <p:nvPr/>
        </p:nvSpPr>
        <p:spPr>
          <a:xfrm>
            <a:off x="1153230" y="670004"/>
            <a:ext cx="5323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Teoria del goal </a:t>
            </a:r>
            <a:r>
              <a:rPr lang="it-IT" sz="3200" dirty="0" err="1"/>
              <a:t>setting</a:t>
            </a:r>
            <a:r>
              <a:rPr lang="it-IT" sz="3200" dirty="0"/>
              <a:t> (MBO) 2</a:t>
            </a:r>
          </a:p>
        </p:txBody>
      </p:sp>
    </p:spTree>
    <p:extLst>
      <p:ext uri="{BB962C8B-B14F-4D97-AF65-F5344CB8AC3E}">
        <p14:creationId xmlns:p14="http://schemas.microsoft.com/office/powerpoint/2010/main" val="27822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6" name="Segnaposto testo 36"/>
          <p:cNvSpPr txBox="1">
            <a:spLocks/>
          </p:cNvSpPr>
          <p:nvPr/>
        </p:nvSpPr>
        <p:spPr>
          <a:xfrm>
            <a:off x="1988310" y="677550"/>
            <a:ext cx="8036356" cy="1094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smtClean="0"/>
              <a:t> </a:t>
            </a:r>
          </a:p>
          <a:p>
            <a:pPr marL="0" indent="0">
              <a:buNone/>
            </a:pPr>
            <a:r>
              <a:rPr lang="it-IT" sz="3200" dirty="0" smtClean="0"/>
              <a:t>Lo scambio tra l’individuo e organizzazione…</a:t>
            </a:r>
          </a:p>
        </p:txBody>
      </p:sp>
      <p:pic>
        <p:nvPicPr>
          <p:cNvPr id="7" name="Picture 4" descr="http://t1.gstatic.com/images?q=tbn:ANd9GcSziho4XMYWbwmt2EX_OVXtoEqBQ6i30Yuq4-KTuXeyGMAlLA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076" y="2495479"/>
            <a:ext cx="1467516" cy="1467517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409643" y="249547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I bisogni</a:t>
            </a:r>
          </a:p>
          <a:p>
            <a:r>
              <a:rPr lang="it-IT" b="1" dirty="0" smtClean="0"/>
              <a:t>e la loro</a:t>
            </a:r>
          </a:p>
          <a:p>
            <a:r>
              <a:rPr lang="it-IT" b="1" dirty="0" smtClean="0"/>
              <a:t>percezione</a:t>
            </a:r>
          </a:p>
          <a:p>
            <a:r>
              <a:rPr lang="it-IT" b="1" dirty="0" smtClean="0"/>
              <a:t>Il processo di</a:t>
            </a:r>
          </a:p>
          <a:p>
            <a:r>
              <a:rPr lang="it-IT" b="1" dirty="0" smtClean="0"/>
              <a:t>valutazione</a:t>
            </a:r>
          </a:p>
          <a:p>
            <a:r>
              <a:rPr lang="it-IT" b="1" dirty="0" smtClean="0"/>
              <a:t>individuale</a:t>
            </a:r>
            <a:endParaRPr lang="it-IT" dirty="0"/>
          </a:p>
        </p:txBody>
      </p:sp>
      <p:pic>
        <p:nvPicPr>
          <p:cNvPr id="9" name="Picture 6" descr="http://t3.gstatic.com/images?q=tbn:ANd9GcRteohd94buTWkP4HVgt8GD9ZAoJpFAKsTIve4kPor4qX0-tPCdOHGMCpS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1611" y="2545435"/>
            <a:ext cx="1787055" cy="1467517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7738666" y="22184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La prestazione</a:t>
            </a:r>
          </a:p>
          <a:p>
            <a:r>
              <a:rPr lang="it-IT" b="1" dirty="0" smtClean="0"/>
              <a:t>richiesta</a:t>
            </a:r>
          </a:p>
          <a:p>
            <a:r>
              <a:rPr lang="it-IT" b="1" dirty="0" smtClean="0"/>
              <a:t>Il processo di</a:t>
            </a:r>
          </a:p>
          <a:p>
            <a:r>
              <a:rPr lang="it-IT" b="1" dirty="0" smtClean="0"/>
              <a:t>definizione</a:t>
            </a:r>
          </a:p>
          <a:p>
            <a:r>
              <a:rPr lang="it-IT" b="1" dirty="0" smtClean="0"/>
              <a:t>degli obiettivi</a:t>
            </a:r>
          </a:p>
          <a:p>
            <a:r>
              <a:rPr lang="it-IT" b="1" dirty="0" smtClean="0"/>
              <a:t>e di assegnazione</a:t>
            </a:r>
          </a:p>
          <a:p>
            <a:r>
              <a:rPr lang="it-IT" b="1" dirty="0" smtClean="0"/>
              <a:t>delle ricompense</a:t>
            </a:r>
            <a:endParaRPr lang="it-IT" dirty="0"/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5674789" y="534787"/>
            <a:ext cx="755904" cy="7630797"/>
          </a:xfrm>
          <a:prstGeom prst="leftBrace">
            <a:avLst>
              <a:gd name="adj1" fmla="val 8333"/>
              <a:gd name="adj2" fmla="val 503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1136698" y="4646122"/>
            <a:ext cx="11173968" cy="1730503"/>
            <a:chOff x="698287" y="4249805"/>
            <a:chExt cx="11173968" cy="1730503"/>
          </a:xfrm>
        </p:grpSpPr>
        <p:pic>
          <p:nvPicPr>
            <p:cNvPr id="12" name="Picture 8" descr="http://t2.gstatic.com/images?q=tbn:ANd9GcT1A9zl1Hb2nVeKTjn4TtlF1n_hP5xMYoAX35lrNAqdX6Xb8r8Ch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33205" y="4322957"/>
              <a:ext cx="2762250" cy="1657351"/>
            </a:xfrm>
            <a:prstGeom prst="rect">
              <a:avLst/>
            </a:prstGeom>
            <a:noFill/>
          </p:spPr>
        </p:pic>
        <p:sp>
          <p:nvSpPr>
            <p:cNvPr id="13" name="Rettangolo 12"/>
            <p:cNvSpPr/>
            <p:nvPr/>
          </p:nvSpPr>
          <p:spPr>
            <a:xfrm>
              <a:off x="698287" y="432295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it-IT" b="1" dirty="0" smtClean="0"/>
                <a:t>Comportamento</a:t>
              </a:r>
            </a:p>
            <a:p>
              <a:pPr algn="ctr"/>
              <a:r>
                <a:rPr lang="it-IT" b="1" dirty="0" smtClean="0"/>
                <a:t>individuale</a:t>
              </a:r>
              <a:endParaRPr lang="it-IT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7300255" y="4249805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b="1" dirty="0" smtClean="0"/>
                <a:t>Incentivi</a:t>
              </a:r>
            </a:p>
            <a:p>
              <a:r>
                <a:rPr lang="it-IT" b="1" dirty="0" smtClean="0"/>
                <a:t>ad agire</a:t>
              </a:r>
            </a:p>
            <a:p>
              <a:r>
                <a:rPr lang="it-IT" b="1" dirty="0" smtClean="0"/>
                <a:t>e l’insieme di azioni e </a:t>
              </a:r>
            </a:p>
            <a:p>
              <a:r>
                <a:rPr lang="it-IT" b="1" dirty="0" smtClean="0"/>
                <a:t>decisioni messe in atto </a:t>
              </a:r>
            </a:p>
            <a:p>
              <a:r>
                <a:rPr lang="it-IT" b="1" dirty="0" smtClean="0"/>
                <a:t>da attori organizzativi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7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1274885" y="988513"/>
            <a:ext cx="10539984" cy="4385322"/>
            <a:chOff x="-73152" y="1752601"/>
            <a:chExt cx="10539984" cy="4385322"/>
          </a:xfrm>
        </p:grpSpPr>
        <p:pic>
          <p:nvPicPr>
            <p:cNvPr id="6" name="Picture 8" descr="http://t2.gstatic.com/images?q=tbn:ANd9GcT1A9zl1Hb2nVeKTjn4TtlF1n_hP5xMYoAX35lrNAqdX6Xb8r8Ch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3448" y="1785176"/>
              <a:ext cx="2590800" cy="1554481"/>
            </a:xfrm>
            <a:prstGeom prst="rect">
              <a:avLst/>
            </a:prstGeom>
            <a:noFill/>
          </p:spPr>
        </p:pic>
        <p:sp>
          <p:nvSpPr>
            <p:cNvPr id="7" name="Rettangolo 6"/>
            <p:cNvSpPr/>
            <p:nvPr/>
          </p:nvSpPr>
          <p:spPr>
            <a:xfrm>
              <a:off x="-73152" y="227990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it-IT" b="1" dirty="0" smtClean="0"/>
                <a:t>Comportamento</a:t>
              </a:r>
            </a:p>
            <a:p>
              <a:pPr algn="ctr"/>
              <a:r>
                <a:rPr lang="it-IT" b="1" dirty="0" smtClean="0"/>
                <a:t>individuale</a:t>
              </a:r>
              <a:endParaRPr lang="it-IT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894832" y="1752601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b="1" dirty="0" smtClean="0"/>
                <a:t>Incentivi</a:t>
              </a:r>
            </a:p>
            <a:p>
              <a:r>
                <a:rPr lang="it-IT" b="1" dirty="0" smtClean="0"/>
                <a:t>ad agire</a:t>
              </a:r>
            </a:p>
            <a:p>
              <a:r>
                <a:rPr lang="it-IT" b="1" dirty="0" smtClean="0"/>
                <a:t>e l’insieme di azioni e </a:t>
              </a:r>
            </a:p>
            <a:p>
              <a:r>
                <a:rPr lang="it-IT" b="1" dirty="0" smtClean="0"/>
                <a:t>decisioni messe in atto </a:t>
              </a:r>
            </a:p>
            <a:p>
              <a:r>
                <a:rPr lang="it-IT" b="1" dirty="0" smtClean="0"/>
                <a:t>da attori organizzativi</a:t>
              </a:r>
              <a:endParaRPr lang="it-IT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560832" y="3552600"/>
              <a:ext cx="762000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</a:rPr>
                <a:t>Componenti della soddisfazione lavorativa</a:t>
              </a:r>
              <a:r>
                <a:rPr lang="it-IT" dirty="0" smtClean="0"/>
                <a:t>:</a:t>
              </a:r>
            </a:p>
            <a:p>
              <a:pPr algn="just"/>
              <a:r>
                <a:rPr lang="it-IT" dirty="0" smtClean="0"/>
                <a:t>1. </a:t>
              </a:r>
              <a:r>
                <a:rPr lang="it-IT" b="1" dirty="0" smtClean="0">
                  <a:solidFill>
                    <a:srgbClr val="FF0000"/>
                  </a:solidFill>
                </a:rPr>
                <a:t>valori </a:t>
              </a:r>
              <a:r>
                <a:rPr lang="it-IT" dirty="0" smtClean="0"/>
                <a:t>personali connessi al lavoro  istanze soggettive, che trascendono i bisogni più elementari legati alla sopravvivenza e all'autonomia, che una persona cerca di realizzare nella sua esperienza professionale</a:t>
              </a:r>
            </a:p>
            <a:p>
              <a:pPr algn="just"/>
              <a:r>
                <a:rPr lang="it-IT" dirty="0" smtClean="0"/>
                <a:t> 2. </a:t>
              </a:r>
              <a:r>
                <a:rPr lang="it-IT" b="1" dirty="0" smtClean="0">
                  <a:solidFill>
                    <a:srgbClr val="FF0000"/>
                  </a:solidFill>
                </a:rPr>
                <a:t>importanza</a:t>
              </a:r>
              <a:r>
                <a:rPr lang="it-IT" dirty="0" smtClean="0"/>
                <a:t> differenze individuali dei valori e dei significati verso il lavoro e per la rilevanza assegnata</a:t>
              </a:r>
            </a:p>
            <a:p>
              <a:pPr algn="just"/>
              <a:r>
                <a:rPr lang="it-IT" dirty="0" smtClean="0"/>
                <a:t> 3. </a:t>
              </a:r>
              <a:r>
                <a:rPr lang="it-IT" b="1" dirty="0" smtClean="0">
                  <a:solidFill>
                    <a:srgbClr val="FF0000"/>
                  </a:solidFill>
                </a:rPr>
                <a:t>percezione</a:t>
              </a:r>
              <a:r>
                <a:rPr lang="it-IT" dirty="0"/>
                <a:t> </a:t>
              </a:r>
              <a:r>
                <a:rPr lang="it-IT" dirty="0" smtClean="0"/>
                <a:t>valutazione individuale dell'ambiente organizzativo e del contenuto del lavoro, dei valori, delle attese, delle potenziale e dei limiti soggettivi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209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 smtClean="0"/>
              <a:t>Dal comportamento individuale </a:t>
            </a:r>
            <a:br>
              <a:rPr lang="it-IT" sz="4000" b="1" dirty="0" smtClean="0"/>
            </a:br>
            <a:r>
              <a:rPr lang="it-IT" sz="4000" b="1" dirty="0" smtClean="0"/>
              <a:t>al comportamento di squadra</a:t>
            </a:r>
            <a:endParaRPr lang="it-IT" sz="4000" b="1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839243" y="1737986"/>
            <a:ext cx="10434181" cy="4525963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it-IT" altLang="it-IT" dirty="0" smtClean="0"/>
              <a:t>La capacità di lavorare in team è - al giorno d’oggi - un qualche cosa che viene richiesto a tutti coloro che operano in realtà organizzative. Ciascuno infatti può trovarsi ad operare nell’ambito di diversi tipologie di team.</a:t>
            </a:r>
          </a:p>
          <a:p>
            <a:pPr marL="0" indent="0" algn="just" eaLnBrk="1" hangingPunct="1">
              <a:buNone/>
            </a:pPr>
            <a:endParaRPr lang="it-IT" altLang="it-IT" dirty="0"/>
          </a:p>
          <a:p>
            <a:pPr marL="0" indent="0" algn="just" eaLnBrk="1" hangingPunct="1">
              <a:buNone/>
            </a:pPr>
            <a:r>
              <a:rPr lang="it-IT" altLang="it-IT" dirty="0" smtClean="0"/>
              <a:t>Task force</a:t>
            </a:r>
          </a:p>
          <a:p>
            <a:pPr marL="0" indent="0" algn="just" eaLnBrk="1" hangingPunct="1">
              <a:buNone/>
            </a:pPr>
            <a:r>
              <a:rPr lang="it-IT" altLang="it-IT" dirty="0" smtClean="0"/>
              <a:t>Team funzionali</a:t>
            </a:r>
          </a:p>
          <a:p>
            <a:pPr marL="0" indent="0" algn="just" eaLnBrk="1" hangingPunct="1">
              <a:buNone/>
            </a:pPr>
            <a:r>
              <a:rPr lang="it-IT" altLang="it-IT" dirty="0" smtClean="0"/>
              <a:t>….</a:t>
            </a:r>
          </a:p>
          <a:p>
            <a:pPr marL="0" indent="0" algn="just" eaLnBrk="1" hangingPunct="1">
              <a:buNone/>
            </a:pPr>
            <a:r>
              <a:rPr lang="it-IT" altLang="it-IT" dirty="0" smtClean="0"/>
              <a:t>….</a:t>
            </a:r>
          </a:p>
          <a:p>
            <a:pPr marL="0" indent="0" algn="just" eaLnBrk="1" hangingPunct="1">
              <a:buNone/>
            </a:pPr>
            <a:endParaRPr lang="it-IT" altLang="it-IT" dirty="0" smtClean="0"/>
          </a:p>
        </p:txBody>
      </p:sp>
      <p:pic>
        <p:nvPicPr>
          <p:cNvPr id="1026" name="Picture 2" descr="C:\Users\mmandala\Desktop\ice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68" y="3230345"/>
            <a:ext cx="3381775" cy="23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6" name="Segnaposto testo 2"/>
          <p:cNvSpPr txBox="1">
            <a:spLocks/>
          </p:cNvSpPr>
          <p:nvPr/>
        </p:nvSpPr>
        <p:spPr>
          <a:xfrm>
            <a:off x="3045791" y="701752"/>
            <a:ext cx="5336329" cy="687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b="1" dirty="0" smtClean="0">
                <a:solidFill>
                  <a:srgbClr val="C00000"/>
                </a:solidFill>
              </a:rPr>
              <a:t>Il TEAM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32509" y="2167484"/>
            <a:ext cx="7631210" cy="120032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Il gruppo è definito come «</a:t>
            </a: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</a:rPr>
              <a:t>qualcosa di più, o per meglio dire, qualcosa di diverso dalla somma dei suoi membri (…); quel che ne costituisce l’essenza non è la somiglianza o la dissomiglianza riscontrabile tra i suoi </a:t>
            </a:r>
            <a:r>
              <a:rPr lang="it-IT" i="1" dirty="0" err="1" smtClean="0">
                <a:solidFill>
                  <a:schemeClr val="accent5">
                    <a:lumMod val="50000"/>
                  </a:schemeClr>
                </a:solidFill>
              </a:rPr>
              <a:t>mebri</a:t>
            </a: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</a:rPr>
              <a:t>, bensì la loro interdipendenza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» (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Lewin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, K. 1972).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49494" y="1798153"/>
            <a:ext cx="306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Una definizione: dal gruppo… 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32509" y="3511129"/>
            <a:ext cx="22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…al gruppo di lavoro.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32509" y="3990188"/>
            <a:ext cx="7631210" cy="147732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it-IT" i="1" dirty="0">
                <a:solidFill>
                  <a:schemeClr val="accent5">
                    <a:lumMod val="50000"/>
                  </a:schemeClr>
                </a:solidFill>
              </a:rPr>
              <a:t>Il </a:t>
            </a:r>
            <a:r>
              <a:rPr lang="it-IT" i="1" dirty="0" smtClean="0">
                <a:solidFill>
                  <a:schemeClr val="accent5">
                    <a:lumMod val="50000"/>
                  </a:schemeClr>
                </a:solidFill>
              </a:rPr>
              <a:t>gruppo di lavoro è un soggetto diverso dal gruppo e la differenza consistente risiede nel fatto che, mentre un gruppo è una pluralità in interazione, un gruppo di lavoro è una pluralità in integrazione. È il transito attraverso l’interdipendenza a trasformare il gruppo in gruppo di </a:t>
            </a:r>
            <a:r>
              <a:rPr lang="it-IT" i="1" dirty="0">
                <a:solidFill>
                  <a:schemeClr val="accent5">
                    <a:lumMod val="50000"/>
                  </a:schemeClr>
                </a:solidFill>
              </a:rPr>
              <a:t>lavoro potenziale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» (Quaglino G.P., Casagrande S., Castellano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A., 1992).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mmandala\Desktop\ice\images0D05PSB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708" y="2819495"/>
            <a:ext cx="1790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1820616" y="1662223"/>
            <a:ext cx="9189116" cy="4008935"/>
            <a:chOff x="252880" y="1752600"/>
            <a:chExt cx="9189116" cy="400893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52880" y="1752600"/>
              <a:ext cx="1491816" cy="56083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it-IT" sz="1800" dirty="0">
                  <a:solidFill>
                    <a:schemeClr val="bg1"/>
                  </a:solidFill>
                </a:rPr>
                <a:t>GRUPPO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359149" y="2500987"/>
              <a:ext cx="2089149" cy="54695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it-IT" sz="1800" dirty="0">
                  <a:solidFill>
                    <a:schemeClr val="bg1"/>
                  </a:solidFill>
                </a:rPr>
                <a:t>INTERAZIONE</a:t>
              </a: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175500" y="4078950"/>
              <a:ext cx="2205542" cy="62475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it-IT" sz="1800" dirty="0">
                  <a:solidFill>
                    <a:schemeClr val="bg1"/>
                  </a:solidFill>
                </a:rPr>
                <a:t>INTEGRAZIONE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7626368" y="5023104"/>
              <a:ext cx="1815628" cy="73843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it-IT" sz="1800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it-IT" sz="1800" dirty="0" smtClean="0">
                  <a:solidFill>
                    <a:schemeClr val="bg1"/>
                  </a:solidFill>
                </a:rPr>
                <a:t>GRUPPO</a:t>
              </a:r>
              <a:endParaRPr lang="it-IT" sz="1800" dirty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it-IT" sz="1800" dirty="0">
                  <a:solidFill>
                    <a:schemeClr val="bg1"/>
                  </a:solidFill>
                </a:rPr>
                <a:t>DI </a:t>
              </a:r>
              <a:r>
                <a:rPr lang="it-IT" sz="1800" dirty="0" smtClean="0">
                  <a:solidFill>
                    <a:schemeClr val="bg1"/>
                  </a:solidFill>
                </a:rPr>
                <a:t>LAVORO</a:t>
              </a:r>
            </a:p>
            <a:p>
              <a:pPr algn="ctr" eaLnBrk="0" hangingPunct="0"/>
              <a:endParaRPr lang="it-IT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Arc 35"/>
            <p:cNvSpPr>
              <a:spLocks/>
            </p:cNvSpPr>
            <p:nvPr/>
          </p:nvSpPr>
          <p:spPr bwMode="auto">
            <a:xfrm>
              <a:off x="3448298" y="2774462"/>
              <a:ext cx="1556180" cy="566146"/>
            </a:xfrm>
            <a:custGeom>
              <a:avLst/>
              <a:gdLst>
                <a:gd name="T0" fmla="*/ 0 w 21600"/>
                <a:gd name="T1" fmla="*/ 0 h 21600"/>
                <a:gd name="T2" fmla="*/ 138112030 w 21600"/>
                <a:gd name="T3" fmla="*/ 19517357 h 21600"/>
                <a:gd name="T4" fmla="*/ 0 w 21600"/>
                <a:gd name="T5" fmla="*/ 1951735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1" name="Arc 36"/>
            <p:cNvSpPr>
              <a:spLocks/>
            </p:cNvSpPr>
            <p:nvPr/>
          </p:nvSpPr>
          <p:spPr bwMode="auto">
            <a:xfrm>
              <a:off x="5371710" y="3451439"/>
              <a:ext cx="1516018" cy="627509"/>
            </a:xfrm>
            <a:custGeom>
              <a:avLst/>
              <a:gdLst>
                <a:gd name="T0" fmla="*/ 0 w 21600"/>
                <a:gd name="T1" fmla="*/ 0 h 21600"/>
                <a:gd name="T2" fmla="*/ 162181592 w 21600"/>
                <a:gd name="T3" fmla="*/ 34528007 h 21600"/>
                <a:gd name="T4" fmla="*/ 0 w 21600"/>
                <a:gd name="T5" fmla="*/ 3452800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5067226" y="3020552"/>
              <a:ext cx="212498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Uniformità</a:t>
              </a: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6927167" y="3803095"/>
              <a:ext cx="179907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Differenze</a:t>
              </a:r>
            </a:p>
          </p:txBody>
        </p:sp>
        <p:cxnSp>
          <p:nvCxnSpPr>
            <p:cNvPr id="14" name="AutoShape 40"/>
            <p:cNvCxnSpPr>
              <a:cxnSpLocks noChangeShapeType="1"/>
              <a:stCxn id="6" idx="2"/>
              <a:endCxn id="7" idx="1"/>
            </p:cNvCxnSpPr>
            <p:nvPr/>
          </p:nvCxnSpPr>
          <p:spPr bwMode="auto">
            <a:xfrm>
              <a:off x="998788" y="2313432"/>
              <a:ext cx="666310" cy="2676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42"/>
            <p:cNvCxnSpPr>
              <a:cxnSpLocks noChangeShapeType="1"/>
              <a:endCxn id="8" idx="1"/>
            </p:cNvCxnSpPr>
            <p:nvPr/>
          </p:nvCxnSpPr>
          <p:spPr bwMode="auto">
            <a:xfrm>
              <a:off x="5031718" y="3753207"/>
              <a:ext cx="466776" cy="4172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43"/>
            <p:cNvCxnSpPr>
              <a:cxnSpLocks noChangeShapeType="1"/>
            </p:cNvCxnSpPr>
            <p:nvPr/>
          </p:nvCxnSpPr>
          <p:spPr bwMode="auto">
            <a:xfrm>
              <a:off x="6553200" y="4703700"/>
              <a:ext cx="1437306" cy="3194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998788" y="3153664"/>
              <a:ext cx="17637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Coesione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2872038" y="3978455"/>
              <a:ext cx="21499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Negoziazione</a:t>
              </a:r>
            </a:p>
          </p:txBody>
        </p:sp>
      </p:grp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409224" y="3118289"/>
            <a:ext cx="2530222" cy="58792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it-IT" sz="1800" dirty="0">
                <a:solidFill>
                  <a:schemeClr val="bg1"/>
                </a:solidFill>
              </a:rPr>
              <a:t>INTERDIPENDENZA</a:t>
            </a:r>
          </a:p>
        </p:txBody>
      </p:sp>
      <p:pic>
        <p:nvPicPr>
          <p:cNvPr id="3074" name="Picture 2" descr="C:\Users\mmandala\Desktop\ice\imagesGN4GABT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36" y="1159583"/>
            <a:ext cx="2782631" cy="19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ccia circolare in su 22"/>
          <p:cNvSpPr/>
          <p:nvPr/>
        </p:nvSpPr>
        <p:spPr>
          <a:xfrm rot="16200000">
            <a:off x="9648997" y="3111537"/>
            <a:ext cx="3638810" cy="13010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649255" y="49840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Vantaggi del team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55605" y="1579487"/>
            <a:ext cx="8229600" cy="4392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 smtClean="0"/>
              <a:t>Maggiore potenziale creativo</a:t>
            </a:r>
          </a:p>
          <a:p>
            <a:r>
              <a:rPr lang="it-IT" altLang="it-IT" dirty="0" smtClean="0"/>
              <a:t>Molteplicità di competenze</a:t>
            </a:r>
          </a:p>
          <a:p>
            <a:r>
              <a:rPr lang="it-IT" altLang="it-IT" dirty="0" smtClean="0"/>
              <a:t>Maggiore capacità di tollerare lo sforzo</a:t>
            </a:r>
          </a:p>
          <a:p>
            <a:r>
              <a:rPr lang="it-IT" altLang="it-IT" dirty="0" smtClean="0"/>
              <a:t>Possibilità di trovare negli altri una fonte di sostegno psicologico e motivazionale </a:t>
            </a:r>
          </a:p>
          <a:p>
            <a:r>
              <a:rPr lang="it-IT" altLang="it-IT" dirty="0" smtClean="0"/>
              <a:t>Possibilità di sviluppare quel senso di appartenenza che non sempre le organizzazioni riescono ad innescare</a:t>
            </a:r>
          </a:p>
          <a:p>
            <a:r>
              <a:rPr lang="it-IT" altLang="it-IT" dirty="0" smtClean="0"/>
              <a:t>Possibilità di attivare forme di apprendimento informale</a:t>
            </a:r>
          </a:p>
          <a:p>
            <a:r>
              <a:rPr lang="it-IT" altLang="it-IT" dirty="0" smtClean="0"/>
              <a:t>Incremento della consapevolezza organizzativa</a:t>
            </a:r>
          </a:p>
          <a:p>
            <a:r>
              <a:rPr lang="it-IT" altLang="it-IT" dirty="0" smtClean="0"/>
              <a:t>Possibilità di sviluppare una visione ampia e sistemica delle problematiche organizzative.</a:t>
            </a:r>
          </a:p>
          <a:p>
            <a:r>
              <a:rPr lang="it-IT" altLang="it-IT" dirty="0" smtClean="0"/>
              <a:t>Migliore qualità delle decisioni</a:t>
            </a:r>
          </a:p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9157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motivazione: qualche definizione.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1154621" y="1674283"/>
            <a:ext cx="9098851" cy="4723729"/>
            <a:chOff x="240221" y="1745425"/>
            <a:chExt cx="9098851" cy="4723729"/>
          </a:xfrm>
        </p:grpSpPr>
        <p:sp>
          <p:nvSpPr>
            <p:cNvPr id="5" name="Segnaposto testo 37"/>
            <p:cNvSpPr txBox="1">
              <a:spLocks/>
            </p:cNvSpPr>
            <p:nvPr/>
          </p:nvSpPr>
          <p:spPr>
            <a:xfrm>
              <a:off x="327089" y="1745425"/>
              <a:ext cx="7481887" cy="9611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rgbClr val="1F497D"/>
                  </a:solidFill>
                  <a:latin typeface="Trebuchet MS"/>
                  <a:ea typeface="+mn-ea"/>
                  <a:cs typeface="Trebuchet M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rgbClr val="1F497D"/>
                  </a:solidFill>
                  <a:latin typeface="Trebuchet MS"/>
                  <a:ea typeface="+mn-ea"/>
                  <a:cs typeface="Trebuchet M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rgbClr val="1F497D"/>
                  </a:solidFill>
                  <a:latin typeface="Trebuchet MS"/>
                  <a:ea typeface="+mn-ea"/>
                  <a:cs typeface="Trebuchet M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rgbClr val="1F497D"/>
                  </a:solidFill>
                  <a:latin typeface="Trebuchet MS"/>
                  <a:ea typeface="+mn-ea"/>
                  <a:cs typeface="Trebuchet M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rgbClr val="1F497D"/>
                  </a:solidFill>
                  <a:latin typeface="Trebuchet MS"/>
                  <a:ea typeface="+mn-ea"/>
                  <a:cs typeface="Trebuchet M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it-IT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rebuchet MS"/>
                  <a:ea typeface="+mn-ea"/>
                </a:rPr>
                <a:t>Perchè le persone agiscono in un certo modo?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it-IT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Trebuchet MS"/>
                  <a:ea typeface="+mn-ea"/>
                </a:rPr>
                <a:t>Quali sono le spinte che guidano i comportamenti delle persone?</a:t>
              </a:r>
              <a:endPara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</a:endParaRPr>
            </a:p>
          </p:txBody>
        </p:sp>
        <p:pic>
          <p:nvPicPr>
            <p:cNvPr id="6" name="Picture 2" descr="http://t0.gstatic.com/images?q=tbn:ANd9GcR0jsWKtelrcK1s31XiXbRtfC_9OL2wPA6M4XXoW-wUiL4d2zfz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0367" y="4518199"/>
              <a:ext cx="1779969" cy="1779969"/>
            </a:xfrm>
            <a:prstGeom prst="rect">
              <a:avLst/>
            </a:prstGeom>
            <a:noFill/>
          </p:spPr>
        </p:pic>
        <p:sp>
          <p:nvSpPr>
            <p:cNvPr id="7" name="Rettangolo 6"/>
            <p:cNvSpPr/>
            <p:nvPr/>
          </p:nvSpPr>
          <p:spPr>
            <a:xfrm>
              <a:off x="240221" y="3120783"/>
              <a:ext cx="43424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…forze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e processo dinamico che attivano, dirigono e sostengono il comportamento o l'attività di una persona verso un obiettivo nel corso del tempo.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2795606" y="2462260"/>
              <a:ext cx="30809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“Motivazione” 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582668" y="2498836"/>
              <a:ext cx="475640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è una delle determinanti della 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prestazione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è rappresentabile da un 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set di forze a livello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individuale che danno avvio o sostengono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 </a:t>
              </a: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condotta lavorativa, influenzandone: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 direzione 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(dei corsi di attività)</a:t>
              </a: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l’intensità 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(del livello dello sforzo)</a:t>
              </a:r>
            </a:p>
            <a:p>
              <a:pPr marL="342900" marR="0" lvl="0" indent="-3429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 persistenza 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(cioè la continuità di fronte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ad ostacoli, difficoltà ed imprevisti)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          M = D x I x P</a:t>
              </a: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7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156558" y="66395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Svantaggi del lavoro in team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62908" y="1745039"/>
            <a:ext cx="8229600" cy="4392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mtClean="0"/>
              <a:t>Maggiore difficoltà e lentezza nel prendere decisioni</a:t>
            </a:r>
          </a:p>
          <a:p>
            <a:r>
              <a:rPr lang="it-IT" altLang="it-IT" smtClean="0"/>
              <a:t>Investimento di tempo per creare integrazione</a:t>
            </a:r>
          </a:p>
          <a:p>
            <a:r>
              <a:rPr lang="it-IT" altLang="it-IT" smtClean="0"/>
              <a:t>Qualità dell’integrazione funzionale-operativa fortemente dipendente dall’integrazione relazionale</a:t>
            </a:r>
          </a:p>
          <a:p>
            <a:r>
              <a:rPr lang="it-IT" altLang="it-IT" smtClean="0"/>
              <a:t>Maggiori vincoli e limiti alle libertà del soggetto pongono necessità di continui processi negoziali</a:t>
            </a:r>
          </a:p>
          <a:p>
            <a:r>
              <a:rPr lang="it-IT" altLang="it-IT" smtClean="0"/>
              <a:t>Difficoltà nel mediare i punti di vista dei singoli componenti, soprattutto quando molto divergenti</a:t>
            </a:r>
          </a:p>
          <a:p>
            <a:r>
              <a:rPr lang="it-IT" altLang="it-IT" smtClean="0"/>
              <a:t>Rischio di aumento dell’entropia (confusione)</a:t>
            </a:r>
          </a:p>
          <a:p>
            <a:r>
              <a:rPr lang="it-IT" altLang="it-IT" smtClean="0"/>
              <a:t>Rischio di amplificazione degli errori decisionali</a:t>
            </a:r>
          </a:p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8045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248422" y="369094"/>
            <a:ext cx="8229600" cy="1143000"/>
          </a:xfrm>
        </p:spPr>
        <p:txBody>
          <a:bodyPr>
            <a:noAutofit/>
          </a:bodyPr>
          <a:lstStyle/>
          <a:p>
            <a:r>
              <a:rPr lang="it-IT" altLang="it-IT" sz="2800" dirty="0"/>
              <a:t>Saper lavorare in </a:t>
            </a:r>
            <a:r>
              <a:rPr lang="it-IT" altLang="it-IT" sz="2800" dirty="0" smtClean="0"/>
              <a:t>team…in termini di competenza:</a:t>
            </a:r>
            <a:r>
              <a:rPr lang="it-IT" altLang="it-IT" sz="2800" dirty="0"/>
              <a:t/>
            </a:r>
            <a:br>
              <a:rPr lang="it-IT" altLang="it-IT" sz="2800" dirty="0"/>
            </a:br>
            <a:endParaRPr lang="it-IT" sz="2800" dirty="0"/>
          </a:p>
        </p:txBody>
      </p:sp>
      <p:grpSp>
        <p:nvGrpSpPr>
          <p:cNvPr id="5" name="Gruppo 4"/>
          <p:cNvGrpSpPr/>
          <p:nvPr/>
        </p:nvGrpSpPr>
        <p:grpSpPr>
          <a:xfrm>
            <a:off x="2275409" y="1606550"/>
            <a:ext cx="8229600" cy="4795837"/>
            <a:chOff x="463550" y="1125538"/>
            <a:chExt cx="8229600" cy="4795837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63550" y="1125538"/>
              <a:ext cx="8229600" cy="4622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 altLang="it-IT" dirty="0" smtClean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rot="16200000">
              <a:off x="-236538" y="3429001"/>
              <a:ext cx="2449513" cy="100806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Bodoni" pitchFamily="2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1924050" y="3894138"/>
              <a:ext cx="3914775" cy="2540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915025" y="3713163"/>
              <a:ext cx="2133600" cy="393700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>
                  <a:solidFill>
                    <a:schemeClr val="bg1"/>
                  </a:solidFill>
                  <a:latin typeface="Arial" charset="0"/>
                </a:rPr>
                <a:t>Competenza</a:t>
              </a:r>
              <a:endParaRPr lang="it-IT" altLang="it-IT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919538" y="2911475"/>
              <a:ext cx="1600200" cy="368300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>
                  <a:latin typeface="Arial Narrow" pitchFamily="34" charset="0"/>
                </a:rPr>
                <a:t>Conoscenze </a:t>
              </a: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4681538" y="3368675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047875" y="2894013"/>
              <a:ext cx="1600200" cy="368300"/>
            </a:xfrm>
            <a:prstGeom prst="rect">
              <a:avLst/>
            </a:prstGeom>
            <a:solidFill>
              <a:srgbClr val="66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>
                  <a:latin typeface="Arial Narrow" pitchFamily="34" charset="0"/>
                </a:rPr>
                <a:t>Motivazioni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938338" y="4503738"/>
              <a:ext cx="1600200" cy="36830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>
                  <a:latin typeface="Arial Narrow" pitchFamily="34" charset="0"/>
                </a:rPr>
                <a:t>Abilità/capacità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2700338" y="3970338"/>
              <a:ext cx="685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2809875" y="3351213"/>
              <a:ext cx="609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919538" y="4503738"/>
              <a:ext cx="1600200" cy="38100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>
                  <a:latin typeface="Arial Narrow" pitchFamily="34" charset="0"/>
                </a:rPr>
                <a:t>Attitudini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4706938" y="3970338"/>
              <a:ext cx="5842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843338" y="1952625"/>
              <a:ext cx="1676400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latin typeface="Arial Narrow" pitchFamily="34" charset="0"/>
                </a:rPr>
                <a:t>Patrimonio di saperi nel campo disciplinare d’interesse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971675" y="1935163"/>
              <a:ext cx="1676400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dirty="0">
                  <a:latin typeface="Arial Narrow" pitchFamily="34" charset="0"/>
                </a:rPr>
                <a:t>Spinte ad agire che dirigono ed orientano il comportamento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862138" y="4932363"/>
              <a:ext cx="1676400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latin typeface="Arial Narrow" pitchFamily="34" charset="0"/>
                </a:rPr>
                <a:t>Dotazione personale che permette di eseguire con successo una data prestazione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3843338" y="4932363"/>
              <a:ext cx="16764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latin typeface="Arial Narrow" pitchFamily="34" charset="0"/>
                </a:rPr>
                <a:t>Predisposizioni, fattori di personalità, tratti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695950" y="2147888"/>
              <a:ext cx="2647950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>
                  <a:latin typeface="Arial Narrow" pitchFamily="34" charset="0"/>
                </a:rPr>
                <a:t>Si traduce in </a:t>
              </a:r>
              <a:r>
                <a:rPr lang="it-IT" altLang="it-IT" b="1">
                  <a:latin typeface="Arial Narrow" pitchFamily="34" charset="0"/>
                </a:rPr>
                <a:t>comportamento</a:t>
              </a:r>
              <a:r>
                <a:rPr lang="it-IT" altLang="it-IT">
                  <a:latin typeface="Arial Narrow" pitchFamily="34" charset="0"/>
                </a:rPr>
                <a:t> osservabile e sistematicamente ripetibile</a:t>
              </a: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668963" y="4456113"/>
              <a:ext cx="2693987" cy="1465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dirty="0">
                  <a:latin typeface="Arial Narrow" pitchFamily="34" charset="0"/>
                </a:rPr>
                <a:t>Deriva dalla </a:t>
              </a:r>
              <a:r>
                <a:rPr lang="it-IT" altLang="it-IT" b="1" dirty="0">
                  <a:latin typeface="Arial Narrow" pitchFamily="34" charset="0"/>
                </a:rPr>
                <a:t>combinazione </a:t>
              </a:r>
              <a:r>
                <a:rPr lang="it-IT" altLang="it-IT" dirty="0">
                  <a:latin typeface="Arial Narrow" pitchFamily="34" charset="0"/>
                </a:rPr>
                <a:t>di conoscenze teoriche, abilità, attitudini e motivazioni.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 rot="16200000">
              <a:off x="-58737" y="3743325"/>
              <a:ext cx="1600200" cy="368300"/>
            </a:xfrm>
            <a:prstGeom prst="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b="1">
                  <a:latin typeface="Arial Narrow" pitchFamily="34" charset="0"/>
                </a:rPr>
                <a:t>Atteggiamenti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 rot="16200000">
              <a:off x="-51593" y="3650456"/>
              <a:ext cx="2427288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>
                  <a:latin typeface="Arial Narrow" pitchFamily="34" charset="0"/>
                </a:rPr>
                <a:t>Il sistema di convinzioni e credenze che ciascun soggetto ha</a:t>
              </a: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1492250" y="3919538"/>
              <a:ext cx="43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1423676" y="1099158"/>
            <a:ext cx="993004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sz="4800" dirty="0" smtClean="0"/>
              <a:t>PRONTI PER UN PROJECT WORK</a:t>
            </a:r>
            <a:r>
              <a:rPr lang="it-IT" sz="9600" dirty="0" smtClean="0"/>
              <a:t>?</a:t>
            </a:r>
            <a:endParaRPr lang="it-IT" sz="96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pic>
        <p:nvPicPr>
          <p:cNvPr id="4098" name="Picture 2" descr="C:\Users\mmandala\Desktop\ice\image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16" y="2604370"/>
            <a:ext cx="3965532" cy="26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120405" y="1967886"/>
            <a:ext cx="8058912" cy="4167903"/>
            <a:chOff x="329184" y="1065007"/>
            <a:chExt cx="8058912" cy="4167903"/>
          </a:xfrm>
        </p:grpSpPr>
        <p:sp>
          <p:nvSpPr>
            <p:cNvPr id="4" name="Rettangolo 3"/>
            <p:cNvSpPr/>
            <p:nvPr/>
          </p:nvSpPr>
          <p:spPr>
            <a:xfrm>
              <a:off x="329184" y="2832253"/>
              <a:ext cx="805891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600" b="1" dirty="0" smtClean="0">
                  <a:solidFill>
                    <a:srgbClr val="FF0000"/>
                  </a:solidFill>
                </a:rPr>
                <a:t>“Motivazione al lavoro”</a:t>
              </a:r>
            </a:p>
            <a:p>
              <a:endParaRPr lang="it-IT" dirty="0" smtClean="0"/>
            </a:p>
            <a:p>
              <a:r>
                <a:rPr lang="it-IT" sz="2400" dirty="0" smtClean="0"/>
                <a:t>variabili soggettive (bisogni, desideri, paure, avversioni, valori, aspettative,  progetti di vita), socio-culturali, organizzative, del compito, che influenzano le energie psico-fisiche investite nell'attività professionale, nell’intensità e nella persistenza.</a:t>
              </a:r>
            </a:p>
          </p:txBody>
        </p:sp>
        <p:sp>
          <p:nvSpPr>
            <p:cNvPr id="5" name="Freccia in giù 4"/>
            <p:cNvSpPr/>
            <p:nvPr/>
          </p:nvSpPr>
          <p:spPr>
            <a:xfrm>
              <a:off x="3855720" y="2142601"/>
              <a:ext cx="484632" cy="58521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Segnaposto testo 36"/>
            <p:cNvSpPr txBox="1">
              <a:spLocks/>
            </p:cNvSpPr>
            <p:nvPr/>
          </p:nvSpPr>
          <p:spPr>
            <a:xfrm>
              <a:off x="1216871" y="1065007"/>
              <a:ext cx="5336329" cy="68759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3200" dirty="0" smtClean="0"/>
                <a:t>…ricercare risposte… </a:t>
              </a:r>
            </a:p>
          </p:txBody>
        </p:sp>
      </p:grp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 smtClean="0"/>
              <a:t>La motivazione: qualche definizione.</a:t>
            </a:r>
            <a:endParaRPr lang="it-IT" dirty="0"/>
          </a:p>
        </p:txBody>
      </p:sp>
      <p:pic>
        <p:nvPicPr>
          <p:cNvPr id="9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1423676" y="455784"/>
            <a:ext cx="9155805" cy="5407087"/>
            <a:chOff x="-889629" y="91684"/>
            <a:chExt cx="9155805" cy="5407087"/>
          </a:xfrm>
        </p:grpSpPr>
        <p:sp>
          <p:nvSpPr>
            <p:cNvPr id="12" name="Titolo 35"/>
            <p:cNvSpPr txBox="1">
              <a:spLocks/>
            </p:cNvSpPr>
            <p:nvPr/>
          </p:nvSpPr>
          <p:spPr>
            <a:xfrm>
              <a:off x="-889629" y="91684"/>
              <a:ext cx="7481412" cy="9624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dirty="0" smtClean="0"/>
                <a:t>La motivazione al lavoro</a:t>
              </a:r>
              <a:endParaRPr lang="it-IT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29056" y="2328672"/>
              <a:ext cx="743712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/>
              <a:r>
                <a:rPr lang="it-IT" sz="2000" dirty="0" smtClean="0"/>
                <a:t>	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Applicazione delle potenzialità psico-fisiche dell'uomo </a:t>
              </a:r>
              <a:r>
                <a:rPr lang="it-IT" sz="2000" dirty="0" smtClean="0"/>
                <a:t>diretta alla produzione di un bene/servizio, o ad un risultato tangibile di utilità individuale o collettiva</a:t>
              </a:r>
            </a:p>
            <a:p>
              <a:pPr marL="342900" indent="-342900" algn="just"/>
              <a:endParaRPr lang="it-IT" sz="2000" dirty="0" smtClean="0"/>
            </a:p>
            <a:p>
              <a:pPr marL="342900" indent="-342900" algn="just"/>
              <a:r>
                <a:rPr lang="it-IT" sz="2000" dirty="0" smtClean="0"/>
                <a:t> 	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Mezzo di espressione </a:t>
              </a:r>
              <a:r>
                <a:rPr lang="it-IT" sz="2000" dirty="0" smtClean="0"/>
                <a:t>delle risorse fisiche, intellettuali ed emotive dell'individuo</a:t>
              </a:r>
            </a:p>
            <a:p>
              <a:pPr marL="342900" indent="-342900" algn="just"/>
              <a:endParaRPr lang="it-IT" sz="2000" dirty="0" smtClean="0"/>
            </a:p>
            <a:p>
              <a:pPr marL="342900" indent="-342900" algn="just"/>
              <a:r>
                <a:rPr lang="it-IT" sz="2000" dirty="0" smtClean="0"/>
                <a:t> 	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Azione trasformativa</a:t>
              </a:r>
              <a:r>
                <a:rPr lang="it-IT" sz="2000" dirty="0" smtClean="0"/>
                <a:t>, di cambiamento, sia dell'oggetto su cui si esercita l'attività lavorativa, sia di chi lo compie, in quanto lo scambio con l'ambiente sviluppa capacità e affina sensibilità</a:t>
              </a:r>
              <a:endParaRPr lang="it-IT" sz="2000" dirty="0"/>
            </a:p>
          </p:txBody>
        </p:sp>
        <p:sp>
          <p:nvSpPr>
            <p:cNvPr id="15" name="Freccia a destra 14"/>
            <p:cNvSpPr/>
            <p:nvPr/>
          </p:nvSpPr>
          <p:spPr>
            <a:xfrm>
              <a:off x="54059" y="2328672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ccia a destra 15"/>
            <p:cNvSpPr/>
            <p:nvPr/>
          </p:nvSpPr>
          <p:spPr>
            <a:xfrm>
              <a:off x="54059" y="3569208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54059" y="4453128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24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1793292" y="3016265"/>
            <a:ext cx="8394997" cy="2554545"/>
            <a:chOff x="54059" y="2328672"/>
            <a:chExt cx="8394997" cy="2554545"/>
          </a:xfrm>
        </p:grpSpPr>
        <p:sp>
          <p:nvSpPr>
            <p:cNvPr id="7" name="Rettangolo 6"/>
            <p:cNvSpPr/>
            <p:nvPr/>
          </p:nvSpPr>
          <p:spPr>
            <a:xfrm>
              <a:off x="1011936" y="2328672"/>
              <a:ext cx="743712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sz="2000" b="1" dirty="0" smtClean="0"/>
                <a:t>Il lavoro è per l'uomo l'ambito privilegiato nel quale esprimere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capacità e potenzialità </a:t>
              </a:r>
              <a:r>
                <a:rPr lang="it-IT" sz="2000" b="1" dirty="0" smtClean="0"/>
                <a:t>in cui intesse ed intrattiene relazioni sociali</a:t>
              </a:r>
            </a:p>
            <a:p>
              <a:pPr algn="just"/>
              <a:r>
                <a:rPr lang="it-IT" sz="2000" b="1" dirty="0" smtClean="0"/>
                <a:t> in cui inventa e sperimenta nuove forme di adattamento</a:t>
              </a:r>
            </a:p>
            <a:p>
              <a:pPr algn="just"/>
              <a:r>
                <a:rPr lang="it-IT" sz="2000" b="1" dirty="0" smtClean="0"/>
                <a:t>e nuovi comportamenti</a:t>
              </a:r>
            </a:p>
            <a:p>
              <a:pPr algn="just"/>
              <a:endParaRPr lang="it-IT" sz="2000" dirty="0" smtClean="0"/>
            </a:p>
            <a:p>
              <a:pPr algn="just"/>
              <a:r>
                <a:rPr lang="it-IT" sz="2000" dirty="0" smtClean="0"/>
                <a:t> </a:t>
              </a:r>
              <a:r>
                <a:rPr lang="it-IT" sz="2000" b="1" dirty="0" smtClean="0"/>
                <a:t>Nel lavoro l'individuo utilizza il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repertorio cognitivo </a:t>
              </a:r>
              <a:r>
                <a:rPr lang="it-IT" sz="2000" b="1" dirty="0" smtClean="0"/>
                <a:t>ed 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emotivo </a:t>
              </a:r>
              <a:r>
                <a:rPr lang="it-IT" sz="2000" b="1" dirty="0" smtClean="0"/>
                <a:t>appreso nel processo di socializzazione e nella precedente esperienza lavorativa</a:t>
              </a:r>
              <a:endParaRPr lang="it-IT" sz="2000" b="1" dirty="0"/>
            </a:p>
          </p:txBody>
        </p:sp>
        <p:sp>
          <p:nvSpPr>
            <p:cNvPr id="8" name="Freccia a destra 7"/>
            <p:cNvSpPr/>
            <p:nvPr/>
          </p:nvSpPr>
          <p:spPr>
            <a:xfrm>
              <a:off x="54059" y="2401824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54059" y="3898392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Titolo 35"/>
          <p:cNvSpPr txBox="1">
            <a:spLocks/>
          </p:cNvSpPr>
          <p:nvPr/>
        </p:nvSpPr>
        <p:spPr>
          <a:xfrm>
            <a:off x="1423676" y="455784"/>
            <a:ext cx="7481412" cy="96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motivazione al lavoro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71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9" name="Titolo 35"/>
          <p:cNvSpPr txBox="1">
            <a:spLocks/>
          </p:cNvSpPr>
          <p:nvPr/>
        </p:nvSpPr>
        <p:spPr bwMode="auto">
          <a:xfrm>
            <a:off x="1204913" y="92075"/>
            <a:ext cx="748188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lnSpc>
                <a:spcPts val="2763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FFFFFF"/>
                </a:solidFill>
                <a:latin typeface="Helvetica LT Std Cond"/>
                <a:ea typeface="Helvetica LT Std Cond"/>
                <a:cs typeface="Helvetica LT Std Cond"/>
              </a:rPr>
              <a:t>La motivazione </a:t>
            </a:r>
          </a:p>
        </p:txBody>
      </p:sp>
      <p:pic>
        <p:nvPicPr>
          <p:cNvPr id="10" name="Picture 4" descr="http://t3.gstatic.com/images?q=tbn:ANd9GcSw_G0pPeKUb2xvHcRNraBqod_5Oeq4Z7mDwrXbtAxkF4noIUiOK_ouTo8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84" y="202331"/>
            <a:ext cx="2942268" cy="293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testo 3"/>
          <p:cNvSpPr txBox="1">
            <a:spLocks/>
          </p:cNvSpPr>
          <p:nvPr/>
        </p:nvSpPr>
        <p:spPr>
          <a:xfrm>
            <a:off x="1793292" y="2442685"/>
            <a:ext cx="7481887" cy="352901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COSA VOGLIO </a:t>
            </a:r>
          </a:p>
          <a:p>
            <a:pPr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COME VOGLIO ESSERE</a:t>
            </a:r>
          </a:p>
          <a:p>
            <a:pPr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VOGLIO ESSERE IL MIGLIORE?</a:t>
            </a:r>
            <a:endParaRPr lang="it-IT" sz="3200" kern="0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sp>
        <p:nvSpPr>
          <p:cNvPr id="13" name="Titolo 35"/>
          <p:cNvSpPr txBox="1">
            <a:spLocks/>
          </p:cNvSpPr>
          <p:nvPr/>
        </p:nvSpPr>
        <p:spPr>
          <a:xfrm>
            <a:off x="1423676" y="455784"/>
            <a:ext cx="7481412" cy="96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motivazione al lavoro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31180" y="774961"/>
            <a:ext cx="7480300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63"/>
              </a:lnSpc>
            </a:pPr>
            <a:r>
              <a:rPr lang="it-IT" sz="2400" b="1" dirty="0" smtClean="0">
                <a:solidFill>
                  <a:srgbClr val="C00000"/>
                </a:solidFill>
                <a:ea typeface="Helvetica LT Std Cond"/>
              </a:rPr>
              <a:t>Cosa ci aspettiamo da questo incontro?:</a:t>
            </a:r>
          </a:p>
        </p:txBody>
      </p:sp>
      <p:sp>
        <p:nvSpPr>
          <p:cNvPr id="7" name="Segnaposto testo 3"/>
          <p:cNvSpPr txBox="1">
            <a:spLocks/>
          </p:cNvSpPr>
          <p:nvPr/>
        </p:nvSpPr>
        <p:spPr>
          <a:xfrm>
            <a:off x="1793292" y="3167099"/>
            <a:ext cx="7481887" cy="35290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solidFill>
                  <a:srgbClr val="00206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Diventare professionisti del nostro lavoro (</a:t>
            </a:r>
            <a:r>
              <a:rPr lang="it-IT" sz="4000" b="1" dirty="0" err="1" smtClean="0">
                <a:solidFill>
                  <a:srgbClr val="00206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autoimpresa</a:t>
            </a:r>
            <a:r>
              <a:rPr lang="it-IT" sz="4000" b="1" smtClean="0">
                <a:solidFill>
                  <a:srgbClr val="00206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)</a:t>
            </a:r>
            <a:endParaRPr lang="it-IT" sz="4000" b="1" dirty="0" smtClean="0">
              <a:solidFill>
                <a:srgbClr val="002060"/>
              </a:solidFill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r>
              <a:rPr lang="it-IT" sz="4000" b="1" dirty="0">
                <a:solidFill>
                  <a:srgbClr val="00206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Vivere bene il nostro lavoro</a:t>
            </a:r>
          </a:p>
        </p:txBody>
      </p:sp>
      <p:pic>
        <p:nvPicPr>
          <p:cNvPr id="8" name="Picture 4" descr="http://t3.gstatic.com/images?q=tbn:ANd9GcSw_G0pPeKUb2xvHcRNraBqod_5Oeq4Z7mDwrXbtAxkF4noIUiOK_ouTo8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63" y="219093"/>
            <a:ext cx="2942268" cy="293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4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sp>
        <p:nvSpPr>
          <p:cNvPr id="6" name="Segnaposto testo 3"/>
          <p:cNvSpPr txBox="1">
            <a:spLocks/>
          </p:cNvSpPr>
          <p:nvPr/>
        </p:nvSpPr>
        <p:spPr>
          <a:xfrm>
            <a:off x="1578280" y="1410896"/>
            <a:ext cx="8521918" cy="42383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CHE LAVORO VOGLIO FARE?</a:t>
            </a:r>
          </a:p>
          <a:p>
            <a:pPr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CONOSCO I MIEI OBIETTIVI?</a:t>
            </a:r>
          </a:p>
          <a:p>
            <a:pPr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3200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COME MI COMPORTO: IO BAMBINO – IO GENITORE – IO ADULTO</a:t>
            </a:r>
          </a:p>
          <a:p>
            <a:pPr marL="0" indent="0">
              <a:buClr>
                <a:srgbClr val="00CCFF"/>
              </a:buClr>
              <a:buSzPct val="65000"/>
              <a:buNone/>
              <a:defRPr/>
            </a:pPr>
            <a:endParaRPr lang="it-IT" sz="3200" kern="0" dirty="0" smtClean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1" algn="ctr"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it-IT" sz="8400" b="1" kern="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IO SONO</a:t>
            </a:r>
            <a:endParaRPr lang="it-IT" sz="8400" b="1" kern="0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217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6" y="6044342"/>
            <a:ext cx="739232" cy="7304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" y="6097160"/>
            <a:ext cx="1153195" cy="717425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2476983" y="1051142"/>
            <a:ext cx="7766305" cy="5083253"/>
            <a:chOff x="2120071" y="1151351"/>
            <a:chExt cx="7766305" cy="5083253"/>
          </a:xfrm>
        </p:grpSpPr>
        <p:sp>
          <p:nvSpPr>
            <p:cNvPr id="6" name="Rettangolo 5"/>
            <p:cNvSpPr/>
            <p:nvPr/>
          </p:nvSpPr>
          <p:spPr>
            <a:xfrm>
              <a:off x="2120071" y="1151351"/>
              <a:ext cx="776630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 smtClean="0"/>
                <a:t>Orientamento centrato sulla soddisfazione dei bisogni</a:t>
              </a:r>
            </a:p>
            <a:p>
              <a:pPr algn="ctr"/>
              <a:r>
                <a:rPr lang="it-IT" dirty="0" smtClean="0"/>
                <a:t> </a:t>
              </a:r>
            </a:p>
            <a:p>
              <a:pPr algn="ctr"/>
              <a:r>
                <a:rPr lang="it-IT" b="1" dirty="0" smtClean="0"/>
                <a:t>“Bisogni” = stati di deprivazione, alterazione dell'equilibrio interno o con l’ambiente esterno; rappresentano una richiesta di maturazione, di benessere, una fonte di energia e di informazioni.</a:t>
              </a:r>
            </a:p>
            <a:p>
              <a:endParaRPr lang="it-IT" dirty="0" smtClean="0"/>
            </a:p>
            <a:p>
              <a:endParaRPr lang="it-IT" dirty="0" smtClean="0"/>
            </a:p>
            <a:p>
              <a:endParaRPr lang="it-IT" b="1" dirty="0" smtClean="0"/>
            </a:p>
          </p:txBody>
        </p:sp>
        <p:pic>
          <p:nvPicPr>
            <p:cNvPr id="7" name="Picture 10" descr="http://www.buongiornoslovacchia.sk/wp-content/uploads/Piramide_Maslow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34423" y="3120134"/>
              <a:ext cx="4737600" cy="311447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360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1238</Words>
  <Application>Microsoft Office PowerPoint</Application>
  <PresentationFormat>Widescreen</PresentationFormat>
  <Paragraphs>180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Bodoni</vt:lpstr>
      <vt:lpstr>Calibri</vt:lpstr>
      <vt:lpstr>Calibri Light</vt:lpstr>
      <vt:lpstr>Helvetica LT Std Cond</vt:lpstr>
      <vt:lpstr>Tahoma</vt:lpstr>
      <vt:lpstr>Trebuchet MS</vt:lpstr>
      <vt:lpstr>Wingdings</vt:lpstr>
      <vt:lpstr>Tema di Office</vt:lpstr>
      <vt:lpstr>Presentazione standard di PowerPoint</vt:lpstr>
      <vt:lpstr>La motivazione: qualche definizione.</vt:lpstr>
      <vt:lpstr>La motivazione: qualche definizione.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Dal comportamento individuale  al comportamento di squadra</vt:lpstr>
      <vt:lpstr>Presentazione standard di PowerPoint</vt:lpstr>
      <vt:lpstr>Presentazione standard di PowerPoint</vt:lpstr>
      <vt:lpstr>Vantaggi del team</vt:lpstr>
      <vt:lpstr>Svantaggi del lavoro in team</vt:lpstr>
      <vt:lpstr>Saper lavorare in team…in termini di competenza: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Bacchi Adriana</dc:creator>
  <cp:lastModifiedBy>DI NOTO</cp:lastModifiedBy>
  <cp:revision>23</cp:revision>
  <dcterms:created xsi:type="dcterms:W3CDTF">2016-09-06T07:15:20Z</dcterms:created>
  <dcterms:modified xsi:type="dcterms:W3CDTF">2016-09-28T07:19:07Z</dcterms:modified>
</cp:coreProperties>
</file>