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9" r:id="rId3"/>
    <p:sldId id="292" r:id="rId4"/>
    <p:sldId id="281" r:id="rId5"/>
    <p:sldId id="282" r:id="rId6"/>
    <p:sldId id="283" r:id="rId7"/>
    <p:sldId id="284" r:id="rId8"/>
    <p:sldId id="285" r:id="rId9"/>
    <p:sldId id="286" r:id="rId10"/>
    <p:sldId id="288" r:id="rId11"/>
    <p:sldId id="287" r:id="rId12"/>
    <p:sldId id="259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7CBF47-AB75-9704-B421-70D13149C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6619202-76A0-561B-13AD-8F3B856E9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C7090A-5E13-D2DD-EDB9-A744BA4E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2A07-13D5-433E-9C11-961198387BC5}" type="datetimeFigureOut">
              <a:rPr lang="it-IT" smtClean="0"/>
              <a:t>12/12/23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FCEF02-62FB-C89A-E981-06E5D7CD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35D2C0-E30F-ABFB-9831-660F85EA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CEE6-2306-424C-925F-8356843F71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78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FBA4DC-8002-B4CB-8AFB-1F7E6616D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A6E0FDC-679E-E59C-5B60-21DF666D5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95C6B6-BED4-032E-2FA3-4F86AED7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2A07-13D5-433E-9C11-961198387BC5}" type="datetimeFigureOut">
              <a:rPr lang="it-IT" smtClean="0"/>
              <a:t>12/12/23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6450BA-256B-E0B2-92D1-62EAB887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D66849-1650-E417-9C7C-8FE761957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CEE6-2306-424C-925F-8356843F71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075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9979CAD-A526-79B1-9761-C58893C3C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7B2900A-42AF-2601-495D-9C8D1A36B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FB3B04-EDA2-9D1D-C1AD-830EC928F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2A07-13D5-433E-9C11-961198387BC5}" type="datetimeFigureOut">
              <a:rPr lang="it-IT" smtClean="0"/>
              <a:t>12/12/23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0060F1-7ABD-E7E4-AD24-5E699F00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90F4A7-3761-3A58-65BE-9E9DF4EC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CEE6-2306-424C-925F-8356843F71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29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6C0C31-CD18-A4C9-122F-4773BF2C5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AAA9B9-2FEF-227A-28E8-44C8CBC36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178D89-A2A4-9311-87C5-C6EADB912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2A07-13D5-433E-9C11-961198387BC5}" type="datetimeFigureOut">
              <a:rPr lang="it-IT" smtClean="0"/>
              <a:t>12/12/23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8C1853-AA29-4861-073E-D8102D91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6B66A3-2773-853C-E035-CE1ADE7C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CEE6-2306-424C-925F-8356843F71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82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977D24-650A-1E32-FB87-280B7F940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D5CE31-7493-CBB1-42BB-0ADDE0B3C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963C29-DE71-8DB5-E101-0F1490EF0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2A07-13D5-433E-9C11-961198387BC5}" type="datetimeFigureOut">
              <a:rPr lang="it-IT" smtClean="0"/>
              <a:t>12/12/23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930B78-EA8E-4462-8CE7-B7C1B95D3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A56F42-864A-CADB-3EE7-2E538CF5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CEE6-2306-424C-925F-8356843F71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11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B9E7EF-60CB-C053-989B-87F1533CA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AC5D49-49D8-2710-DF73-B0AE4F550A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1A377C1-1141-E5E1-EBC6-449F3F7F2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0BE091-F2B5-97E4-E129-F331C7DA4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2A07-13D5-433E-9C11-961198387BC5}" type="datetimeFigureOut">
              <a:rPr lang="it-IT" smtClean="0"/>
              <a:t>12/12/23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86E5E38-173F-B7FA-FA0E-65595AC1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0B8999B-AEC8-62EF-423F-697B407F5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CEE6-2306-424C-925F-8356843F71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83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13743A-D10A-F60B-37EA-23B96D39A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668561-9AA7-D9A7-CAD3-0C8802B2D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BB7F1EB-8E3A-9779-3B55-CDA83A516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AFCF767-9B76-A73F-A27C-CADFBD2BE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11C0FEF-5C83-BDC0-27B6-44C553638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03D2669-5267-4EAF-59CE-353FA4DB8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2A07-13D5-433E-9C11-961198387BC5}" type="datetimeFigureOut">
              <a:rPr lang="it-IT" smtClean="0"/>
              <a:t>12/12/23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9BB1165-119C-FB18-A9A3-FDCFA6614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B2D92AE-D83C-C3AD-3F3D-8B7883844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CEE6-2306-424C-925F-8356843F71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6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26E16F-CD44-C320-0CBE-8B18ACB98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60B8E70-411E-33A3-83A2-AB46E599E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2A07-13D5-433E-9C11-961198387BC5}" type="datetimeFigureOut">
              <a:rPr lang="it-IT" smtClean="0"/>
              <a:t>12/12/23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94E8CCF-4C92-0347-47CC-76FF5D81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CF3048C-E0E5-DBC4-BDAF-EFFF922D2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CEE6-2306-424C-925F-8356843F71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32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CBF09B5-D28B-0CA0-7503-D133F287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2A07-13D5-433E-9C11-961198387BC5}" type="datetimeFigureOut">
              <a:rPr lang="it-IT" smtClean="0"/>
              <a:t>12/12/23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943245B-ACD9-189A-9DD2-316F74CE9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AEA57AF-B6EB-6F0B-5AFB-C238322F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CEE6-2306-424C-925F-8356843F71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47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567F6C-4517-0250-8602-0F81EA0DE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2D4A47-8F80-FFD6-09DA-E8138099A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6BCA94A-14D5-820B-E050-8582B40D1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885E44-F9A6-44D3-F63C-F052AAFAF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2A07-13D5-433E-9C11-961198387BC5}" type="datetimeFigureOut">
              <a:rPr lang="it-IT" smtClean="0"/>
              <a:t>12/12/23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C73626-593C-11BD-E799-69549B41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7B962D-BA00-B946-F2D2-A398B215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CEE6-2306-424C-925F-8356843F71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4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2CB63B-1F82-BF7F-EC1B-E44DAA38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669DE97-E52C-9589-AC4B-A7A702E82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745D47-BD25-7DF5-374B-D9C474E48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FE7EF10-3ADF-F60A-CE6D-DAC82E975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2A07-13D5-433E-9C11-961198387BC5}" type="datetimeFigureOut">
              <a:rPr lang="it-IT" smtClean="0"/>
              <a:t>12/12/23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C2B840-1297-88ED-4130-ACEA0C031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3227CF-E0B1-ADC6-A36F-66A164CA6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CEE6-2306-424C-925F-8356843F71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77BFDEE-D9D8-5CF2-5A9D-E8432E49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FDD73E-DA51-8DD5-4357-AE3882C49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C0F5D9-EF20-D365-2FA6-71F68C7FF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A2A07-13D5-433E-9C11-961198387BC5}" type="datetimeFigureOut">
              <a:rPr lang="it-IT" smtClean="0"/>
              <a:t>12/12/23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B4142F-2019-7E78-B204-DC2DA5707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A83822-743B-10B2-C933-5271E5AC0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5CEE6-2306-424C-925F-8356843F71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3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E0D595-6C15-FB19-6A1A-9076B6A2F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310" y="2928972"/>
            <a:ext cx="10640754" cy="775845"/>
          </a:xfrm>
        </p:spPr>
        <p:txBody>
          <a:bodyPr anchor="b">
            <a:normAutofit/>
          </a:bodyPr>
          <a:lstStyle/>
          <a:p>
            <a:r>
              <a:rPr lang="it-IT" sz="4000" dirty="0">
                <a:solidFill>
                  <a:schemeClr val="tx2"/>
                </a:solidFill>
              </a:rPr>
              <a:t>ASSICURAZIONE DELLA QUALITA’ - AQ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76770A2-E855-D14B-255E-96983E756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1464" y="4274115"/>
            <a:ext cx="9163757" cy="450447"/>
          </a:xfrm>
        </p:spPr>
        <p:txBody>
          <a:bodyPr anchor="ctr">
            <a:noAutofit/>
          </a:bodyPr>
          <a:lstStyle/>
          <a:p>
            <a:r>
              <a:rPr lang="it-IT" dirty="0">
                <a:solidFill>
                  <a:schemeClr val="tx2"/>
                </a:solidFill>
              </a:rPr>
              <a:t>COMMISSIONE PARITETICA DOCENTI STUDENTI DI.GI.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586B1B1-A309-A44F-039E-9EB49B347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342" y="946111"/>
            <a:ext cx="11525864" cy="158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820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611381-6166-5B99-1D4C-E3ABE7B4F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I PROTAGONISTI DELLA QUALITA’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Il processo della qualità parte da voi, studentesse e studenti</a:t>
            </a:r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DB98431-0C36-34D2-20EB-374F6392A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3" y="426402"/>
            <a:ext cx="50292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659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611381-6166-5B99-1D4C-E3ABE7B4F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PROCESSO DELLA QUALITÀ: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sz="2400" dirty="0"/>
              <a:t>Rilevazione opinioni delle studentesse e degli studenti </a:t>
            </a:r>
          </a:p>
          <a:p>
            <a:r>
              <a:rPr lang="it-IT" sz="2400" dirty="0"/>
              <a:t>Analisi delle risposte </a:t>
            </a:r>
            <a:r>
              <a:rPr lang="it-IT" sz="2000" dirty="0"/>
              <a:t>(IQ)</a:t>
            </a:r>
          </a:p>
          <a:p>
            <a:r>
              <a:rPr lang="it-IT" sz="2400" dirty="0"/>
              <a:t>Trasmissione all’ANVUR e inserimento nella SUA</a:t>
            </a:r>
          </a:p>
          <a:p>
            <a:r>
              <a:rPr lang="it-IT" sz="2400" dirty="0"/>
              <a:t>Trasmissione alle CPDS per la relazione annuale</a:t>
            </a:r>
          </a:p>
          <a:p>
            <a:r>
              <a:rPr lang="it-IT" sz="2400" dirty="0"/>
              <a:t>Pubblicazione sul sito dei </a:t>
            </a:r>
            <a:r>
              <a:rPr lang="it-IT" sz="2400" dirty="0" err="1"/>
              <a:t>CdS</a:t>
            </a:r>
            <a:endParaRPr lang="it-IT" sz="2400" dirty="0"/>
          </a:p>
          <a:p>
            <a:r>
              <a:rPr lang="it-IT" sz="2400" dirty="0"/>
              <a:t>Esame di tutte le schede dal </a:t>
            </a:r>
            <a:r>
              <a:rPr lang="it-IT" sz="2400" dirty="0" err="1"/>
              <a:t>NdV</a:t>
            </a:r>
            <a:r>
              <a:rPr lang="it-IT" sz="2400" dirty="0"/>
              <a:t>, relazione sull’opinione degli studenti sulla didattica che viene pubblicata e trasmessa all’ANVUR</a:t>
            </a:r>
          </a:p>
          <a:p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DB98431-0C36-34D2-20EB-374F6392A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3" y="426402"/>
            <a:ext cx="50292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615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AB5448B-427F-CC92-B974-61B1FAE956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" y="2507831"/>
            <a:ext cx="10515600" cy="144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65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611381-6166-5B99-1D4C-E3ABE7B4F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i="0" dirty="0">
                <a:solidFill>
                  <a:srgbClr val="333333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La Commissione Paritetica Docenti-Studenti (CPDS) è l’organo che si occupa delle attività relative all’Assicurazione di Qualità nei Corsi di Studio afferenti al Dipartimento</a:t>
            </a:r>
            <a:r>
              <a:rPr lang="it-IT" sz="2400" b="0" i="0" dirty="0">
                <a:solidFill>
                  <a:srgbClr val="333333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it-IT" sz="2400" dirty="0">
              <a:solidFill>
                <a:srgbClr val="333333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it-IT" sz="2400" b="0" i="0" dirty="0">
                <a:solidFill>
                  <a:srgbClr val="333333"/>
                </a:solidFill>
                <a:effectLst/>
              </a:rPr>
              <a:t>E’ incaricata di monitorare l'offerta formativa, la qualità della didattica e l’attività di professori e ricercatori al servizio degli studenti.</a:t>
            </a:r>
            <a:endParaRPr lang="it-IT" sz="24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DB98431-0C36-34D2-20EB-374F6392A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3" y="426402"/>
            <a:ext cx="50292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29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611381-6166-5B99-1D4C-E3ABE7B4F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Alla CPDS possono essere inviate delle segnalazioni per suggerimenti o rilievi sulla qualità della didattica </a:t>
            </a:r>
          </a:p>
          <a:p>
            <a:endParaRPr lang="it-IT" sz="2400" dirty="0"/>
          </a:p>
          <a:p>
            <a:r>
              <a:rPr lang="it-IT" sz="2400" dirty="0"/>
              <a:t>Modulo per le segnalazioni:</a:t>
            </a:r>
          </a:p>
          <a:p>
            <a:r>
              <a:rPr lang="it-IT" sz="2400" dirty="0"/>
              <a:t>Didattica </a:t>
            </a:r>
            <a:r>
              <a:rPr lang="it-IT" sz="2400" i="0" dirty="0">
                <a:solidFill>
                  <a:srgbClr val="333333"/>
                </a:solidFill>
                <a:effectLst/>
              </a:rPr>
              <a:t>-&gt; </a:t>
            </a:r>
            <a:r>
              <a:rPr lang="it-IT" sz="2400" dirty="0">
                <a:solidFill>
                  <a:srgbClr val="27435A"/>
                </a:solidFill>
              </a:rPr>
              <a:t>Lauree, Lauree Magistrali e ciclo unico </a:t>
            </a:r>
            <a:r>
              <a:rPr lang="it-IT" sz="2400" i="0" dirty="0">
                <a:solidFill>
                  <a:srgbClr val="333333"/>
                </a:solidFill>
                <a:effectLst/>
              </a:rPr>
              <a:t>-&gt; Corsi di Studio: Giurisprudenza Pa  -&gt; Qualità -&gt; Commissione paritetica</a:t>
            </a:r>
            <a:endParaRPr lang="it-IT" sz="2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DB98431-0C36-34D2-20EB-374F6392A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3" y="426402"/>
            <a:ext cx="50292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66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611381-6166-5B99-1D4C-E3ABE7B4F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0" y="1584960"/>
            <a:ext cx="10662920" cy="4592003"/>
          </a:xfrm>
        </p:spPr>
        <p:txBody>
          <a:bodyPr>
            <a:normAutofit lnSpcReduction="10000"/>
          </a:bodyPr>
          <a:lstStyle/>
          <a:p>
            <a:r>
              <a:rPr lang="it-IT" sz="2400" i="0" u="none" strike="noStrike" baseline="0" dirty="0">
                <a:solidFill>
                  <a:srgbClr val="000000"/>
                </a:solidFill>
              </a:rPr>
              <a:t>La SCHEDA DI TRASPARENZA dell’insegnamento</a:t>
            </a:r>
          </a:p>
          <a:p>
            <a:endParaRPr lang="it-IT" sz="2400" i="0" u="none" strike="noStrike" baseline="0" dirty="0">
              <a:solidFill>
                <a:srgbClr val="000000"/>
              </a:solidFill>
            </a:endParaRPr>
          </a:p>
          <a:p>
            <a:r>
              <a:rPr lang="it-IT" sz="2400" dirty="0">
                <a:solidFill>
                  <a:srgbClr val="000000"/>
                </a:solidFill>
              </a:rPr>
              <a:t>Informa su chi è il docente, l’orario di ricevimento, i crediti</a:t>
            </a:r>
            <a:endParaRPr lang="it-IT" sz="2400" dirty="0"/>
          </a:p>
          <a:p>
            <a:r>
              <a:rPr lang="it-IT" sz="2400" i="0" u="none" strike="noStrike" baseline="0" dirty="0">
                <a:solidFill>
                  <a:srgbClr val="000000"/>
                </a:solidFill>
              </a:rPr>
              <a:t>Esplicita il programma dettagliato di ciascuno degli insegnamenti impartiti nel </a:t>
            </a:r>
            <a:r>
              <a:rPr lang="it-IT" sz="2400" i="0" u="none" strike="noStrike" baseline="0" dirty="0" err="1">
                <a:solidFill>
                  <a:srgbClr val="000000"/>
                </a:solidFill>
              </a:rPr>
              <a:t>CdS</a:t>
            </a:r>
            <a:r>
              <a:rPr lang="it-IT" sz="2400" i="0" u="none" strike="noStrike" baseline="0" dirty="0">
                <a:solidFill>
                  <a:srgbClr val="000000"/>
                </a:solidFill>
              </a:rPr>
              <a:t>, </a:t>
            </a:r>
          </a:p>
          <a:p>
            <a:r>
              <a:rPr lang="it-IT" sz="2400" i="0" u="none" strike="noStrike" baseline="0" dirty="0">
                <a:solidFill>
                  <a:srgbClr val="000000"/>
                </a:solidFill>
              </a:rPr>
              <a:t>le conoscenze richieste per accedere al corso, </a:t>
            </a:r>
          </a:p>
          <a:p>
            <a:r>
              <a:rPr lang="it-IT" sz="2400" i="0" u="none" strike="noStrike" baseline="0" dirty="0">
                <a:solidFill>
                  <a:srgbClr val="000000"/>
                </a:solidFill>
              </a:rPr>
              <a:t>gli obiettivi e i contenuti del corso, specificando gli argomenti,  i materiali didattici e descrivendo le modalità di verifica </a:t>
            </a:r>
          </a:p>
          <a:p>
            <a:endParaRPr lang="it-IT" sz="2400" dirty="0">
              <a:solidFill>
                <a:srgbClr val="000000"/>
              </a:solidFill>
            </a:endParaRPr>
          </a:p>
          <a:p>
            <a:r>
              <a:rPr lang="it-IT" sz="2400" dirty="0">
                <a:solidFill>
                  <a:srgbClr val="333333"/>
                </a:solidFill>
              </a:rPr>
              <a:t>DOVE TROVARLA: </a:t>
            </a:r>
          </a:p>
          <a:p>
            <a:r>
              <a:rPr lang="it-IT" sz="2400" i="0" dirty="0">
                <a:solidFill>
                  <a:srgbClr val="333333"/>
                </a:solidFill>
                <a:effectLst/>
              </a:rPr>
              <a:t>Nel sito </a:t>
            </a:r>
            <a:r>
              <a:rPr lang="it-IT" sz="2400" i="0" dirty="0" err="1">
                <a:solidFill>
                  <a:srgbClr val="333333"/>
                </a:solidFill>
                <a:effectLst/>
              </a:rPr>
              <a:t>Unipa</a:t>
            </a:r>
            <a:r>
              <a:rPr lang="it-IT" sz="2400" i="0" dirty="0">
                <a:solidFill>
                  <a:srgbClr val="333333"/>
                </a:solidFill>
                <a:effectLst/>
              </a:rPr>
              <a:t>, dal menù Didattica -&gt; </a:t>
            </a:r>
            <a:r>
              <a:rPr lang="it-IT" sz="2400" dirty="0">
                <a:solidFill>
                  <a:srgbClr val="27435A"/>
                </a:solidFill>
              </a:rPr>
              <a:t>Lauree, Lauree Magistrali e ciclo unico </a:t>
            </a:r>
            <a:r>
              <a:rPr lang="it-IT" sz="2400" i="0" dirty="0">
                <a:solidFill>
                  <a:srgbClr val="333333"/>
                </a:solidFill>
                <a:effectLst/>
              </a:rPr>
              <a:t>-&gt; Corsi di Studio  -&gt; Didattica erogata  -&gt;  si sceglie l’Insegnamento</a:t>
            </a:r>
          </a:p>
          <a:p>
            <a:endParaRPr lang="it-IT" sz="2400" i="0" u="none" strike="noStrike" baseline="0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DB98431-0C36-34D2-20EB-374F6392A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3" y="426402"/>
            <a:ext cx="50292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520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37592D85-E448-23AA-05E1-3AF3157101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8412" y="1239520"/>
            <a:ext cx="4614468" cy="1292368"/>
          </a:xfr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DB98431-0C36-34D2-20EB-374F6392A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3" y="426402"/>
            <a:ext cx="50292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D6F1720E-BBE9-AB25-AB31-8DA424704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693721"/>
              </p:ext>
            </p:extLst>
          </p:nvPr>
        </p:nvGraphicFramePr>
        <p:xfrm>
          <a:off x="1849120" y="2825430"/>
          <a:ext cx="8128000" cy="4032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06172496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37240617"/>
                    </a:ext>
                  </a:extLst>
                </a:gridCol>
              </a:tblGrid>
              <a:tr h="371285">
                <a:tc>
                  <a:txBody>
                    <a:bodyPr/>
                    <a:lstStyle/>
                    <a:p>
                      <a:r>
                        <a:rPr lang="it-IT" sz="1800" b="1" u="none" strike="noStrike" kern="1200" baseline="0" dirty="0">
                          <a:solidFill>
                            <a:schemeClr val="tx1"/>
                          </a:solidFill>
                        </a:rPr>
                        <a:t>DIPARTIMENTO</a:t>
                      </a:r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304390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r>
                        <a:rPr lang="it-IT" sz="1800" b="1" u="none" strike="noStrike" kern="1200" baseline="0" dirty="0">
                          <a:solidFill>
                            <a:schemeClr val="tx1"/>
                          </a:solidFill>
                        </a:rPr>
                        <a:t>ANNO ACCADEMICO OFFERTA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099104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r>
                        <a:rPr lang="it-IT" sz="1800" b="1" u="none" strike="noStrike" kern="1200" baseline="0" dirty="0">
                          <a:solidFill>
                            <a:schemeClr val="tx1"/>
                          </a:solidFill>
                        </a:rPr>
                        <a:t>ANNO ACCADEMICO EROGAZIONE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686369"/>
                  </a:ext>
                </a:extLst>
              </a:tr>
              <a:tr h="649749">
                <a:tc>
                  <a:txBody>
                    <a:bodyPr/>
                    <a:lstStyle/>
                    <a:p>
                      <a:r>
                        <a:rPr lang="it-IT" sz="1800" b="1" u="none" strike="noStrike" kern="1200" baseline="0" dirty="0">
                          <a:solidFill>
                            <a:schemeClr val="tx1"/>
                          </a:solidFill>
                        </a:rPr>
                        <a:t>CORSO DILAUREA MAGISTRALE A</a:t>
                      </a:r>
                    </a:p>
                    <a:p>
                      <a:r>
                        <a:rPr lang="it-IT" sz="1800" b="1" u="none" strike="noStrike" kern="1200" baseline="0" dirty="0">
                          <a:solidFill>
                            <a:schemeClr val="tx1"/>
                          </a:solidFill>
                        </a:rPr>
                        <a:t>CICLO UNICO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737158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r>
                        <a:rPr lang="it-IT" sz="1800" b="1" u="none" strike="noStrike" kern="1200" baseline="0" dirty="0">
                          <a:solidFill>
                            <a:schemeClr val="tx1"/>
                          </a:solidFill>
                        </a:rPr>
                        <a:t>INSEGNAMENTO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053916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r>
                        <a:rPr lang="it-IT" sz="1800" b="1" u="none" strike="noStrike" kern="1200" baseline="0" dirty="0">
                          <a:solidFill>
                            <a:schemeClr val="tx1"/>
                          </a:solidFill>
                        </a:rPr>
                        <a:t>TIPO DI ATTIVITA'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015196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r>
                        <a:rPr lang="it-IT" b="1" dirty="0"/>
                        <a:t>AMBITO</a:t>
                      </a:r>
                      <a:r>
                        <a:rPr lang="it-IT" dirty="0"/>
                        <a:t> 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022927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r>
                        <a:rPr lang="it-IT" sz="1800" b="1" u="none" strike="noStrike" kern="1200" baseline="0" dirty="0">
                          <a:solidFill>
                            <a:schemeClr val="tx1"/>
                          </a:solidFill>
                        </a:rPr>
                        <a:t>CODICE INSEGNAMENTO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152958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r>
                        <a:rPr lang="it-IT" sz="1800" b="1" u="none" strike="noStrike" kern="1200" baseline="0" dirty="0">
                          <a:solidFill>
                            <a:schemeClr val="tx1"/>
                          </a:solidFill>
                        </a:rPr>
                        <a:t>SETTORI SCIENTIFICO-DISCIPLINARI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617804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r>
                        <a:rPr lang="it-IT" sz="1800" b="1" u="none" strike="noStrike" kern="1200" baseline="0" dirty="0">
                          <a:solidFill>
                            <a:schemeClr val="tx1"/>
                          </a:solidFill>
                        </a:rPr>
                        <a:t>DOCENTE RESPONSABILE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8022782"/>
                  </a:ext>
                </a:extLst>
              </a:tr>
            </a:tbl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C24BE18C-422B-A6A0-D6AF-EC0C56457D1B}"/>
              </a:ext>
            </a:extLst>
          </p:cNvPr>
          <p:cNvGraphicFramePr>
            <a:graphicFrameLocks noGrp="1"/>
          </p:cNvGraphicFramePr>
          <p:nvPr/>
        </p:nvGraphicFramePr>
        <p:xfrm>
          <a:off x="3586480" y="77216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6347595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467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78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DB98431-0C36-34D2-20EB-374F6392A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416242"/>
            <a:ext cx="50292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F9BAE9F3-4F5D-EC54-D2E1-74568E81FF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123121"/>
              </p:ext>
            </p:extLst>
          </p:nvPr>
        </p:nvGraphicFramePr>
        <p:xfrm>
          <a:off x="731520" y="1368425"/>
          <a:ext cx="10581640" cy="4966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3840">
                  <a:extLst>
                    <a:ext uri="{9D8B030D-6E8A-4147-A177-3AD203B41FA5}">
                      <a16:colId xmlns:a16="http://schemas.microsoft.com/office/drawing/2014/main" val="184209162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542786818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344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ALTRI DOCENTI</a:t>
                      </a:r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7416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CFU</a:t>
                      </a:r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12037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NUMERO DI ORE RISERVATE ALLO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STUDIO PERSONALE</a:t>
                      </a:r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874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NUMERO DI ORE RISERVATE ALLA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DIDATTICA ASSISTITA</a:t>
                      </a:r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705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PROPEDEUTICITA</a:t>
                      </a:r>
                      <a:r>
                        <a:rPr lang="it-IT" dirty="0"/>
                        <a:t>' </a:t>
                      </a:r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708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MUTUAZIONI</a:t>
                      </a:r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2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ANNO DI CORSO</a:t>
                      </a:r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38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MODALITA' DI FREQUENZA</a:t>
                      </a:r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48621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TIPO DI VALUTAZIONE</a:t>
                      </a:r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7028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ORARIO DI RICEVIMENTO DEGLI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STUDENTI</a:t>
                      </a:r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567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05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3">
            <a:extLst>
              <a:ext uri="{FF2B5EF4-FFF2-40B4-BE49-F238E27FC236}">
                <a16:creationId xmlns:a16="http://schemas.microsoft.com/office/drawing/2014/main" id="{02B86EAD-6275-22F2-E230-8B307CCE4D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814508"/>
              </p:ext>
            </p:extLst>
          </p:nvPr>
        </p:nvGraphicFramePr>
        <p:xfrm>
          <a:off x="838200" y="1825625"/>
          <a:ext cx="10515600" cy="2751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681494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0759011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PREREQUISITI</a:t>
                      </a:r>
                      <a:endParaRPr lang="it-IT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39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RISULTATI DI APPRENDIMENTO ATTESI</a:t>
                      </a:r>
                      <a:endParaRPr lang="it-IT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97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VALUTAZIONE DELL'APPRENDIMENTO</a:t>
                      </a:r>
                      <a:endParaRPr lang="it-IT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672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 FORMATIVI</a:t>
                      </a:r>
                      <a:endParaRPr lang="it-IT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788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ORGANIZZAZIONE DELLA DIDATTICA</a:t>
                      </a:r>
                      <a:endParaRPr lang="it-IT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254819"/>
                  </a:ext>
                </a:extLst>
              </a:tr>
              <a:tr h="526415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TESTI CONSIGLIATI</a:t>
                      </a:r>
                      <a:endParaRPr lang="it-IT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990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PROGRAMMA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83439669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3DB98431-0C36-34D2-20EB-374F6392A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3" y="426402"/>
            <a:ext cx="50292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81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611381-6166-5B99-1D4C-E3ABE7B4F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/>
              <a:t>QUESTIONARI PER LA RILEVAZIONE DELLE OPINIONI DELLE STUDENTESSE E DEGLI  STUDENTI SULLA DIDATTICA (RIDO)</a:t>
            </a:r>
          </a:p>
          <a:p>
            <a:pPr algn="ctr"/>
            <a:endParaRPr lang="it-IT" sz="2400" dirty="0"/>
          </a:p>
          <a:p>
            <a:r>
              <a:rPr lang="it-IT" sz="2400" dirty="0"/>
              <a:t>COME?</a:t>
            </a:r>
          </a:p>
          <a:p>
            <a:r>
              <a:rPr lang="it-IT" sz="2400" dirty="0"/>
              <a:t>Dal proprio portale:  pulsante VALUTA nei periodi prestabiliti o                                            			 pulsante PRENOTA in occasione degli esami</a:t>
            </a:r>
          </a:p>
          <a:p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DB98431-0C36-34D2-20EB-374F6392A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3" y="426402"/>
            <a:ext cx="50292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67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611381-6166-5B99-1D4C-E3ABE7B4F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Selezionare l’insegnamento </a:t>
            </a:r>
          </a:p>
          <a:p>
            <a:r>
              <a:rPr lang="it-IT" sz="2400" dirty="0"/>
              <a:t>Selezionare il docente responsabile dell’insegnamento</a:t>
            </a:r>
          </a:p>
          <a:p>
            <a:r>
              <a:rPr lang="it-IT" sz="2400" dirty="0"/>
              <a:t>Dichiarazione di frequenza o meno </a:t>
            </a:r>
            <a:r>
              <a:rPr lang="it-IT" sz="2000" dirty="0"/>
              <a:t>(ho frequentato meno o più del 50% delle ore di lezioni nell’aa….)</a:t>
            </a:r>
          </a:p>
          <a:p>
            <a:r>
              <a:rPr lang="it-IT" sz="2400" dirty="0"/>
              <a:t>Inserire informazioni sulla propria carriera</a:t>
            </a:r>
            <a:r>
              <a:rPr lang="it-IT" dirty="0"/>
              <a:t> </a:t>
            </a:r>
            <a:r>
              <a:rPr lang="it-IT" sz="2000" dirty="0"/>
              <a:t>(scuola, residenza, numero crediti conseguiti)</a:t>
            </a:r>
          </a:p>
          <a:p>
            <a:r>
              <a:rPr lang="it-IT" sz="2400" dirty="0"/>
              <a:t>Compilazione del questionario </a:t>
            </a:r>
            <a:r>
              <a:rPr lang="it-IT" sz="2000" dirty="0"/>
              <a:t>(indicatori da 1 a 10, dove 1= scarso e 10= eccellente)</a:t>
            </a:r>
          </a:p>
          <a:p>
            <a:endParaRPr lang="it-IT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DB98431-0C36-34D2-20EB-374F6392A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3" y="426402"/>
            <a:ext cx="50292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791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437</Words>
  <Application>Microsoft Macintosh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ASSICURAZIONE DELLA QUALITA’ - AQ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luciana de grazia</dc:creator>
  <cp:lastModifiedBy>Alessandro Purpura</cp:lastModifiedBy>
  <cp:revision>6</cp:revision>
  <dcterms:created xsi:type="dcterms:W3CDTF">2023-02-22T04:18:33Z</dcterms:created>
  <dcterms:modified xsi:type="dcterms:W3CDTF">2023-12-12T12:32:50Z</dcterms:modified>
</cp:coreProperties>
</file>