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84" r:id="rId2"/>
  </p:sldMasterIdLst>
  <p:sldIdLst>
    <p:sldId id="283" r:id="rId3"/>
    <p:sldId id="358" r:id="rId4"/>
    <p:sldId id="260" r:id="rId5"/>
    <p:sldId id="287" r:id="rId6"/>
    <p:sldId id="359" r:id="rId7"/>
    <p:sldId id="376" r:id="rId8"/>
    <p:sldId id="368" r:id="rId9"/>
    <p:sldId id="377" r:id="rId10"/>
    <p:sldId id="378" r:id="rId11"/>
    <p:sldId id="292" r:id="rId12"/>
    <p:sldId id="369" r:id="rId13"/>
    <p:sldId id="355" r:id="rId14"/>
    <p:sldId id="294" r:id="rId15"/>
    <p:sldId id="360" r:id="rId16"/>
    <p:sldId id="379" r:id="rId17"/>
  </p:sldIdLst>
  <p:sldSz cx="12192000" cy="6858000"/>
  <p:notesSz cx="12192000" cy="6858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02" autoAdjust="0"/>
    <p:restoredTop sz="94660"/>
  </p:normalViewPr>
  <p:slideViewPr>
    <p:cSldViewPr>
      <p:cViewPr varScale="1">
        <p:scale>
          <a:sx n="56" d="100"/>
          <a:sy n="56" d="100"/>
        </p:scale>
        <p:origin x="1036" y="4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ustomXml" Target="../customXml/item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ustomXml" Target="../customXml/item2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435"/>
              </a:lnSpc>
            </a:pPr>
            <a:r>
              <a:rPr spc="-5" dirty="0"/>
              <a:t>Presidio</a:t>
            </a:r>
            <a:r>
              <a:rPr spc="-15" dirty="0"/>
              <a:t> </a:t>
            </a:r>
            <a:r>
              <a:rPr spc="-5" dirty="0"/>
              <a:t>della</a:t>
            </a:r>
            <a:r>
              <a:rPr spc="-15" dirty="0"/>
              <a:t> </a:t>
            </a:r>
            <a:r>
              <a:rPr spc="-5" dirty="0"/>
              <a:t>Qualità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‹N›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D0E47F8-05D6-9224-72F8-AF4C5A01A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F9181A7-35E0-17B1-C064-0FB8E73D23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40468B9-78DF-0512-4B28-057F6C62AF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0ACAA869-8B5F-DFD2-1ADE-DB49C274B5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C4C999BB-BCB3-EF6F-04D3-F049BEB061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ECE9B714-DBF9-A2F0-E5AB-B5FE76F5E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A6F72-EE08-4E28-B91E-018B20D08CDB}" type="datetimeFigureOut">
              <a:rPr lang="it-IT" smtClean="0"/>
              <a:t>18/12/2023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5A2CBD46-7D20-5089-07A9-89DD891AA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15222D4B-2708-CBEF-F3CF-70FF6E23B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C5B0B-628C-4A9F-8F86-E72F5470786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0685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F163C8F-B742-5B74-A317-1F8B6F272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E8068F2-6D9E-028F-AEE9-4FF5C48C2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A6F72-EE08-4E28-B91E-018B20D08CDB}" type="datetimeFigureOut">
              <a:rPr lang="it-IT" smtClean="0"/>
              <a:t>18/12/2023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E14E6F9-D822-79D8-09D8-C4198044E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97D513F-C514-AC2D-C2B2-4DB5CB35B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C5B0B-628C-4A9F-8F86-E72F5470786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12107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708E545-1589-ED01-9DD7-17AE650C2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A6F72-EE08-4E28-B91E-018B20D08CDB}" type="datetimeFigureOut">
              <a:rPr lang="it-IT" smtClean="0"/>
              <a:t>18/12/2023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C37513B4-2535-57F8-8A8D-A6743BBD9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4B9D4D8-3BDF-7F1C-B5C9-03836422B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C5B0B-628C-4A9F-8F86-E72F5470786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98886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B49A116-179B-A98B-7852-2E35B53B3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E8C5B2B-BA11-759D-911C-D79256512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99EEBEB-66A0-2E8C-8DDD-07E570D627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7F66AB0-058A-CD06-4DB2-D50685061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A6F72-EE08-4E28-B91E-018B20D08CDB}" type="datetimeFigureOut">
              <a:rPr lang="it-IT" smtClean="0"/>
              <a:t>18/12/2023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2E687AF-649E-6861-20E8-439DB3A33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AA1EBE2-5F2F-2B8E-692B-584B8508D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C5B0B-628C-4A9F-8F86-E72F5470786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59111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D2E5FD6-91C3-CEDE-2766-D7CE36DD1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2AAE3FCD-75A3-A6E5-DBBE-AA7B4A5F14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7A3324A-8A4D-22EC-1A78-867487ADCB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B27A9A1-872F-F8B9-7C3D-BA6CF836B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A6F72-EE08-4E28-B91E-018B20D08CDB}" type="datetimeFigureOut">
              <a:rPr lang="it-IT" smtClean="0"/>
              <a:t>18/12/2023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F6DFF3C-58D5-D26A-9956-BC2037D4F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82F0225-73C7-AA49-9543-6CF3582C2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C5B0B-628C-4A9F-8F86-E72F5470786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32852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B3A5D64-D857-32D7-F472-0ECFC55D1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32BB97A2-6B99-E721-510A-21240D496A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0EFFA9B-51CF-FCF1-F2DF-5D40DDDB6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A6F72-EE08-4E28-B91E-018B20D08CDB}" type="datetimeFigureOut">
              <a:rPr lang="it-IT" smtClean="0"/>
              <a:t>18/12/2023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7F1393E-2A84-C194-8D88-D77EE9C1A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039CD57-CD00-707C-CBD9-1B09EA9F8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C5B0B-628C-4A9F-8F86-E72F5470786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92644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6373D757-159A-F143-B6A9-5E2FC6E2D1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383CB4E-E9CD-8899-25CD-C6F21DD288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B86612D-FF35-D74F-81F3-2F2058A56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A6F72-EE08-4E28-B91E-018B20D08CDB}" type="datetimeFigureOut">
              <a:rPr lang="it-IT" smtClean="0"/>
              <a:t>18/12/2023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738235A-307C-EA6C-71B9-F2AF39E84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C99DC29-1D5D-CC4E-824F-3A47339DB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C5B0B-628C-4A9F-8F86-E72F5470786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7803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4471C4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435"/>
              </a:lnSpc>
            </a:pPr>
            <a:r>
              <a:rPr spc="-5" dirty="0"/>
              <a:t>Presidio</a:t>
            </a:r>
            <a:r>
              <a:rPr spc="-15" dirty="0"/>
              <a:t> </a:t>
            </a:r>
            <a:r>
              <a:rPr spc="-5" dirty="0"/>
              <a:t>della</a:t>
            </a:r>
            <a:r>
              <a:rPr spc="-15" dirty="0"/>
              <a:t> </a:t>
            </a:r>
            <a:r>
              <a:rPr spc="-5" dirty="0"/>
              <a:t>Qualità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‹N›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4471C4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435"/>
              </a:lnSpc>
            </a:pPr>
            <a:r>
              <a:rPr spc="-5" dirty="0"/>
              <a:t>Presidio</a:t>
            </a:r>
            <a:r>
              <a:rPr spc="-15" dirty="0"/>
              <a:t> </a:t>
            </a:r>
            <a:r>
              <a:rPr spc="-5" dirty="0"/>
              <a:t>della</a:t>
            </a:r>
            <a:r>
              <a:rPr spc="-15" dirty="0"/>
              <a:t> </a:t>
            </a:r>
            <a:r>
              <a:rPr spc="-5" dirty="0"/>
              <a:t>Qualità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12/18/2023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‹N›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761" y="6066282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28956">
            <a:solidFill>
              <a:srgbClr val="2534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4731" y="6190911"/>
            <a:ext cx="986719" cy="532134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55250" y="1703385"/>
            <a:ext cx="8855222" cy="3504959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053238" y="625394"/>
            <a:ext cx="2191428" cy="27754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4471C4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435"/>
              </a:lnSpc>
            </a:pPr>
            <a:r>
              <a:rPr spc="-5" dirty="0"/>
              <a:t>Presidio</a:t>
            </a:r>
            <a:r>
              <a:rPr spc="-15" dirty="0"/>
              <a:t> </a:t>
            </a:r>
            <a:r>
              <a:rPr spc="-5" dirty="0"/>
              <a:t>della</a:t>
            </a:r>
            <a:r>
              <a:rPr spc="-15" dirty="0"/>
              <a:t> </a:t>
            </a:r>
            <a:r>
              <a:rPr spc="-5" dirty="0"/>
              <a:t>Qualità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12/18/2023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‹N›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435"/>
              </a:lnSpc>
            </a:pPr>
            <a:r>
              <a:rPr spc="-5" dirty="0"/>
              <a:t>Presidio</a:t>
            </a:r>
            <a:r>
              <a:rPr spc="-15" dirty="0"/>
              <a:t> </a:t>
            </a:r>
            <a:r>
              <a:rPr spc="-5" dirty="0"/>
              <a:t>della</a:t>
            </a:r>
            <a:r>
              <a:rPr spc="-15" dirty="0"/>
              <a:t> </a:t>
            </a:r>
            <a:r>
              <a:rPr spc="-5" dirty="0"/>
              <a:t>Qualità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12/18/2023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‹N›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A8FD166-5FEC-2E36-6150-356F44B2A7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B22CA32-CD0E-A789-00A0-32BCA8828E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DB2FA29-3F71-DC4F-17A9-D6224B263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A6F72-EE08-4E28-B91E-018B20D08CDB}" type="datetimeFigureOut">
              <a:rPr lang="it-IT" smtClean="0"/>
              <a:t>18/12/2023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9C445C4-36B5-5BD0-5ED3-F38F7C500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62AD499-CB2D-FA63-3F8E-D47CF5EDD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C5B0B-628C-4A9F-8F86-E72F5470786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360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D9DA03-B3CF-110E-DE56-5FFBE529C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03B2F12-F97F-B62A-E0A1-4DD83537CA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0C9285E-E1E1-B6A4-3C86-BDD978ADF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A6F72-EE08-4E28-B91E-018B20D08CDB}" type="datetimeFigureOut">
              <a:rPr lang="it-IT" smtClean="0"/>
              <a:t>18/12/2023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D5D2433-1F43-982F-3AC6-AEDAE8443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1CD40BA-E5DC-5CF3-5464-728F2B903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C5B0B-628C-4A9F-8F86-E72F5470786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3711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60D324-4C28-1D63-6B92-D8C8393FA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370928F-80AB-908D-DA61-1DC78ED70B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6793F65-233C-DDF5-DCDB-0E53B79DA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A6F72-EE08-4E28-B91E-018B20D08CDB}" type="datetimeFigureOut">
              <a:rPr lang="it-IT" smtClean="0"/>
              <a:t>18/12/2023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8712E64-359F-5218-AC70-4356ACB1F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A6BB5A7-EAC4-57ED-1C0E-1EE6A04A1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C5B0B-628C-4A9F-8F86-E72F5470786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0697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F442C7E-0A15-6103-BF14-B7D989CD0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0C85B1E-BCD6-D8AA-12A7-3A83E3A7E1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3A86718-311A-6EEC-8FCE-9152710D99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050916C-196E-4CA5-7EA9-BB9AD8152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A6F72-EE08-4E28-B91E-018B20D08CDB}" type="datetimeFigureOut">
              <a:rPr lang="it-IT" smtClean="0"/>
              <a:t>18/12/2023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17D9D08-37D9-299A-16FA-9F6E4A6AA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1A96258-3C21-4E5F-4991-D938DDBD4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C5B0B-628C-4A9F-8F86-E72F5470786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4511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761" y="6066282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28956">
            <a:solidFill>
              <a:srgbClr val="2534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54731" y="6190911"/>
            <a:ext cx="986719" cy="53213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58715" y="515238"/>
            <a:ext cx="3274568" cy="452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4471C4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932176" y="2577083"/>
            <a:ext cx="6457950" cy="21767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755394" y="6383070"/>
            <a:ext cx="1560195" cy="2044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435"/>
              </a:lnSpc>
            </a:pPr>
            <a:r>
              <a:rPr spc="-5" dirty="0"/>
              <a:t>Presidio</a:t>
            </a:r>
            <a:r>
              <a:rPr spc="-15" dirty="0"/>
              <a:t> </a:t>
            </a:r>
            <a:r>
              <a:rPr spc="-5" dirty="0"/>
              <a:t>della</a:t>
            </a:r>
            <a:r>
              <a:rPr spc="-15" dirty="0"/>
              <a:t> </a:t>
            </a:r>
            <a:r>
              <a:rPr spc="-5" dirty="0"/>
              <a:t>Qualità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983089" y="6312509"/>
            <a:ext cx="231775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‹N›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DAE068CA-8F74-50D1-564E-CD1BB1653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3F1C385-2C76-65AD-295A-1B46CBA1C5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502F988-9BC2-043C-CC99-274921589F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7A6F72-EE08-4E28-B91E-018B20D08CDB}" type="datetimeFigureOut">
              <a:rPr lang="it-IT" smtClean="0"/>
              <a:t>18/12/2023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D4DFB58-859B-E9DA-D2B5-4A365BABE4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A6A5119-9A9C-BD63-DB8F-8676817913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C5B0B-628C-4A9F-8F86-E72F5470786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2974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anvur.it/attivita/ava/accreditamento-periodico/modello-ava3/strumenti-di-supporto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6857998"/>
                </a:moveTo>
                <a:lnTo>
                  <a:pt x="12192000" y="0"/>
                </a:lnTo>
                <a:lnTo>
                  <a:pt x="0" y="0"/>
                </a:lnTo>
                <a:lnTo>
                  <a:pt x="0" y="6857998"/>
                </a:lnTo>
              </a:path>
            </a:pathLst>
          </a:custGeom>
          <a:ln w="12191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369311" y="2871673"/>
            <a:ext cx="7024370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15720" marR="1299845" indent="1778635">
              <a:lnSpc>
                <a:spcPct val="100000"/>
              </a:lnSpc>
              <a:spcBef>
                <a:spcPts val="95"/>
              </a:spcBef>
            </a:pPr>
            <a:r>
              <a:rPr sz="2800" spc="-90" dirty="0">
                <a:solidFill>
                  <a:srgbClr val="FFFFFF"/>
                </a:solidFill>
                <a:latin typeface="Calibri"/>
                <a:cs typeface="Calibri"/>
              </a:rPr>
              <a:t>AVA</a:t>
            </a:r>
            <a:r>
              <a:rPr sz="2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3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30" dirty="0">
                <a:solidFill>
                  <a:srgbClr val="FFFFFF"/>
                </a:solidFill>
                <a:latin typeface="Calibri"/>
                <a:cs typeface="Calibri"/>
              </a:rPr>
              <a:t>ACCREDITAMENTO</a:t>
            </a:r>
            <a:r>
              <a:rPr sz="2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PERIODICO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DELLE</a:t>
            </a:r>
            <a:r>
              <a:rPr sz="2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SEDI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 E</a:t>
            </a:r>
            <a:r>
              <a:rPr sz="2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DEI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CORSI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DI</a:t>
            </a:r>
            <a:r>
              <a:rPr sz="2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STUDIO</a:t>
            </a:r>
            <a:r>
              <a:rPr sz="2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Calibri"/>
                <a:cs typeface="Calibri"/>
              </a:rPr>
              <a:t>UNIVERSITARI</a:t>
            </a:r>
            <a:endParaRPr sz="2800" dirty="0">
              <a:latin typeface="Calibri"/>
              <a:cs typeface="Calibri"/>
            </a:endParaRPr>
          </a:p>
        </p:txBody>
      </p:sp>
      <p:pic>
        <p:nvPicPr>
          <p:cNvPr id="7" name="Picture 4" descr="Visualizza immagine di origine">
            <a:extLst>
              <a:ext uri="{FF2B5EF4-FFF2-40B4-BE49-F238E27FC236}">
                <a16:creationId xmlns:a16="http://schemas.microsoft.com/office/drawing/2014/main" id="{5ECBAE5B-D4C2-E8F0-CA03-CC84F9546E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43"/>
            <a:ext cx="2793162" cy="1374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DC9D9063-1ED8-07A0-3FF6-BA53EE1717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89" b="21730"/>
          <a:stretch>
            <a:fillRect/>
          </a:stretch>
        </p:blipFill>
        <p:spPr bwMode="auto">
          <a:xfrm>
            <a:off x="9588865" y="0"/>
            <a:ext cx="2603136" cy="1385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F327E9E2-FE28-4FDA-E118-D3660C418B6C}"/>
              </a:ext>
            </a:extLst>
          </p:cNvPr>
          <p:cNvSpPr txBox="1"/>
          <p:nvPr/>
        </p:nvSpPr>
        <p:spPr>
          <a:xfrm>
            <a:off x="1600200" y="1981200"/>
            <a:ext cx="9393681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/>
              <a:t>Accreditamento Periodico della Sede </a:t>
            </a:r>
          </a:p>
          <a:p>
            <a:pPr algn="ctr"/>
            <a:r>
              <a:rPr lang="it-IT" sz="4000" b="1" dirty="0"/>
              <a:t>e dei Corsi di Studio Universitari</a:t>
            </a:r>
          </a:p>
          <a:p>
            <a:pPr algn="ctr"/>
            <a:r>
              <a:rPr lang="it-IT" sz="4000" b="1" dirty="0"/>
              <a:t>AVA 3 – Inizi 2025 </a:t>
            </a:r>
            <a:r>
              <a:rPr lang="it-IT" sz="4000" b="1" dirty="0" err="1"/>
              <a:t>UniPa</a:t>
            </a:r>
            <a:endParaRPr lang="it-IT" sz="4000" b="1" dirty="0"/>
          </a:p>
          <a:p>
            <a:pPr algn="ctr"/>
            <a:r>
              <a:rPr lang="it-IT" sz="4000" b="1" dirty="0"/>
              <a:t>Corso di laurea in Medicina e Chirurgia</a:t>
            </a:r>
          </a:p>
          <a:p>
            <a:pPr algn="ctr"/>
            <a:endParaRPr lang="it-IT" sz="4000" b="1" dirty="0"/>
          </a:p>
          <a:p>
            <a:pPr algn="ctr"/>
            <a:r>
              <a:rPr lang="it-IT" sz="3000" b="1" dirty="0"/>
              <a:t>Prof.ssa Stefana Milioto</a:t>
            </a:r>
          </a:p>
          <a:p>
            <a:pPr algn="ctr"/>
            <a:r>
              <a:rPr lang="it-IT" sz="3000" b="1" dirty="0"/>
              <a:t>Presidente del PQA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8A4643F2-F4E3-2C92-4125-C8923341EF9D}"/>
              </a:ext>
            </a:extLst>
          </p:cNvPr>
          <p:cNvSpPr txBox="1"/>
          <p:nvPr/>
        </p:nvSpPr>
        <p:spPr>
          <a:xfrm>
            <a:off x="4419600" y="6438847"/>
            <a:ext cx="4297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Palermo 18 dicembre 2023 – Aula M. Ascoli</a:t>
            </a:r>
          </a:p>
        </p:txBody>
      </p:sp>
    </p:spTree>
    <p:extLst>
      <p:ext uri="{BB962C8B-B14F-4D97-AF65-F5344CB8AC3E}">
        <p14:creationId xmlns:p14="http://schemas.microsoft.com/office/powerpoint/2010/main" val="19929617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6857998"/>
                </a:moveTo>
                <a:lnTo>
                  <a:pt x="12192000" y="0"/>
                </a:lnTo>
                <a:lnTo>
                  <a:pt x="0" y="0"/>
                </a:lnTo>
                <a:lnTo>
                  <a:pt x="0" y="6857998"/>
                </a:lnTo>
              </a:path>
            </a:pathLst>
          </a:custGeom>
          <a:ln w="12191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69311" y="2871673"/>
            <a:ext cx="7024370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15720" marR="1299845" lvl="0" indent="1778635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-9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AVA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3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ACCREDITAMENTO</a:t>
            </a:r>
            <a:r>
              <a:rPr kumimoji="0" sz="2800" b="0" i="0" u="none" strike="noStrike" kern="120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PERIODICO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DELLE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SEDI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E</a:t>
            </a:r>
            <a:r>
              <a:rPr kumimoji="0" sz="28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DEI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CORSI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DI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STUDIO</a:t>
            </a:r>
            <a:r>
              <a:rPr kumimoji="0" sz="28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UNIVERSITARI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pic>
        <p:nvPicPr>
          <p:cNvPr id="7" name="Picture 4" descr="Visualizza immagine di origine">
            <a:extLst>
              <a:ext uri="{FF2B5EF4-FFF2-40B4-BE49-F238E27FC236}">
                <a16:creationId xmlns:a16="http://schemas.microsoft.com/office/drawing/2014/main" id="{5ECBAE5B-D4C2-E8F0-CA03-CC84F9546E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43"/>
            <a:ext cx="2793162" cy="1374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DC9D9063-1ED8-07A0-3FF6-BA53EE1717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89" b="21730"/>
          <a:stretch>
            <a:fillRect/>
          </a:stretch>
        </p:blipFill>
        <p:spPr bwMode="auto">
          <a:xfrm>
            <a:off x="9588865" y="0"/>
            <a:ext cx="2603136" cy="1385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6C57AEB2-A0F6-8767-B30F-F7039C7672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395952"/>
            <a:ext cx="12278068" cy="5157247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586C5C21-2D67-1718-F0D5-CA169DE892D5}"/>
              </a:ext>
            </a:extLst>
          </p:cNvPr>
          <p:cNvSpPr txBox="1"/>
          <p:nvPr/>
        </p:nvSpPr>
        <p:spPr>
          <a:xfrm>
            <a:off x="3429000" y="450350"/>
            <a:ext cx="62922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FF0000"/>
                </a:solidFill>
              </a:rPr>
              <a:t>INDICATORI QUANTITATIVI A SUPPORTO </a:t>
            </a:r>
          </a:p>
          <a:p>
            <a:pPr algn="ctr"/>
            <a:r>
              <a:rPr lang="it-IT" b="1" dirty="0">
                <a:solidFill>
                  <a:srgbClr val="FF0000"/>
                </a:solidFill>
              </a:rPr>
              <a:t>DELL’AUTOVALUZIONE/VALUTAZIONE</a:t>
            </a:r>
          </a:p>
        </p:txBody>
      </p:sp>
    </p:spTree>
    <p:extLst>
      <p:ext uri="{BB962C8B-B14F-4D97-AF65-F5344CB8AC3E}">
        <p14:creationId xmlns:p14="http://schemas.microsoft.com/office/powerpoint/2010/main" val="18374967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6857998"/>
                </a:moveTo>
                <a:lnTo>
                  <a:pt x="12192000" y="0"/>
                </a:lnTo>
                <a:lnTo>
                  <a:pt x="0" y="0"/>
                </a:lnTo>
                <a:lnTo>
                  <a:pt x="0" y="6857998"/>
                </a:lnTo>
              </a:path>
            </a:pathLst>
          </a:custGeom>
          <a:ln w="12191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369311" y="2871673"/>
            <a:ext cx="7024370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15720" marR="1299845" indent="1778635">
              <a:lnSpc>
                <a:spcPct val="100000"/>
              </a:lnSpc>
              <a:spcBef>
                <a:spcPts val="95"/>
              </a:spcBef>
            </a:pPr>
            <a:r>
              <a:rPr sz="2800" spc="-90" dirty="0">
                <a:solidFill>
                  <a:srgbClr val="FFFFFF"/>
                </a:solidFill>
                <a:latin typeface="Calibri"/>
                <a:cs typeface="Calibri"/>
              </a:rPr>
              <a:t>AVA</a:t>
            </a:r>
            <a:r>
              <a:rPr sz="2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3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30" dirty="0">
                <a:solidFill>
                  <a:srgbClr val="FFFFFF"/>
                </a:solidFill>
                <a:latin typeface="Calibri"/>
                <a:cs typeface="Calibri"/>
              </a:rPr>
              <a:t>ACCREDITAMENTO</a:t>
            </a:r>
            <a:r>
              <a:rPr sz="2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PERIODICO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DELLE</a:t>
            </a:r>
            <a:r>
              <a:rPr sz="2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SEDI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 E</a:t>
            </a:r>
            <a:r>
              <a:rPr sz="2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DEI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CORSI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DI</a:t>
            </a:r>
            <a:r>
              <a:rPr sz="2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STUDIO</a:t>
            </a:r>
            <a:r>
              <a:rPr sz="2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Calibri"/>
                <a:cs typeface="Calibri"/>
              </a:rPr>
              <a:t>UNIVERSITARI</a:t>
            </a:r>
            <a:endParaRPr sz="2800" dirty="0">
              <a:latin typeface="Calibri"/>
              <a:cs typeface="Calibri"/>
            </a:endParaRPr>
          </a:p>
        </p:txBody>
      </p:sp>
      <p:graphicFrame>
        <p:nvGraphicFramePr>
          <p:cNvPr id="8" name="Tabella 7">
            <a:extLst>
              <a:ext uri="{FF2B5EF4-FFF2-40B4-BE49-F238E27FC236}">
                <a16:creationId xmlns:a16="http://schemas.microsoft.com/office/drawing/2014/main" id="{9DE13AF6-EDF1-BAE3-6891-FB51B73A87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1673631"/>
              </p:ext>
            </p:extLst>
          </p:nvPr>
        </p:nvGraphicFramePr>
        <p:xfrm>
          <a:off x="76201" y="152400"/>
          <a:ext cx="12115799" cy="60044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75080">
                  <a:extLst>
                    <a:ext uri="{9D8B030D-6E8A-4147-A177-3AD203B41FA5}">
                      <a16:colId xmlns:a16="http://schemas.microsoft.com/office/drawing/2014/main" val="2400350012"/>
                    </a:ext>
                  </a:extLst>
                </a:gridCol>
                <a:gridCol w="2015920">
                  <a:extLst>
                    <a:ext uri="{9D8B030D-6E8A-4147-A177-3AD203B41FA5}">
                      <a16:colId xmlns:a16="http://schemas.microsoft.com/office/drawing/2014/main" val="1832677038"/>
                    </a:ext>
                  </a:extLst>
                </a:gridCol>
                <a:gridCol w="1921142">
                  <a:extLst>
                    <a:ext uri="{9D8B030D-6E8A-4147-A177-3AD203B41FA5}">
                      <a16:colId xmlns:a16="http://schemas.microsoft.com/office/drawing/2014/main" val="2558409420"/>
                    </a:ext>
                  </a:extLst>
                </a:gridCol>
                <a:gridCol w="1982226">
                  <a:extLst>
                    <a:ext uri="{9D8B030D-6E8A-4147-A177-3AD203B41FA5}">
                      <a16:colId xmlns:a16="http://schemas.microsoft.com/office/drawing/2014/main" val="393748576"/>
                    </a:ext>
                  </a:extLst>
                </a:gridCol>
                <a:gridCol w="1744445">
                  <a:extLst>
                    <a:ext uri="{9D8B030D-6E8A-4147-A177-3AD203B41FA5}">
                      <a16:colId xmlns:a16="http://schemas.microsoft.com/office/drawing/2014/main" val="1379807375"/>
                    </a:ext>
                  </a:extLst>
                </a:gridCol>
                <a:gridCol w="2276986">
                  <a:extLst>
                    <a:ext uri="{9D8B030D-6E8A-4147-A177-3AD203B41FA5}">
                      <a16:colId xmlns:a16="http://schemas.microsoft.com/office/drawing/2014/main" val="3661842789"/>
                    </a:ext>
                  </a:extLst>
                </a:gridCol>
              </a:tblGrid>
              <a:tr h="8434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kern="100">
                          <a:effectLst/>
                        </a:rPr>
                        <a:t>Punto di Attenzione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kern="100">
                          <a:effectLst/>
                        </a:rPr>
                        <a:t>C.1</a:t>
                      </a:r>
                      <a:endParaRPr lang="it-IT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82" marR="326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kern="100" dirty="0">
                          <a:effectLst/>
                        </a:rPr>
                        <a:t>Indicatore Qualitativo</a:t>
                      </a:r>
                      <a:endParaRPr lang="it-IT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82" marR="326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kern="100" dirty="0">
                          <a:effectLst/>
                        </a:rPr>
                        <a:t>D - Non soddisfacente</a:t>
                      </a:r>
                      <a:endParaRPr lang="it-IT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82" marR="326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kern="100" dirty="0">
                          <a:effectLst/>
                        </a:rPr>
                        <a:t>C-  Parzialmente soddisfacente</a:t>
                      </a:r>
                      <a:endParaRPr lang="it-IT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82" marR="326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kern="100">
                          <a:effectLst/>
                        </a:rPr>
                        <a:t>B - Soddisfacente</a:t>
                      </a:r>
                      <a:endParaRPr lang="it-IT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82" marR="326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kern="100">
                          <a:effectLst/>
                        </a:rPr>
                        <a:t>A - Pienamente soddisfacente</a:t>
                      </a:r>
                      <a:endParaRPr lang="it-IT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82" marR="32682" marT="0" marB="0"/>
                </a:tc>
                <a:extLst>
                  <a:ext uri="{0D108BD9-81ED-4DB2-BD59-A6C34878D82A}">
                    <a16:rowId xmlns:a16="http://schemas.microsoft.com/office/drawing/2014/main" val="3833589709"/>
                  </a:ext>
                </a:extLst>
              </a:tr>
              <a:tr h="51610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2000" kern="100" dirty="0">
                          <a:solidFill>
                            <a:srgbClr val="FF0000"/>
                          </a:solidFill>
                          <a:effectLst/>
                        </a:rPr>
                        <a:t>Autovalutazione, valutazione e riesame dei </a:t>
                      </a:r>
                      <a:r>
                        <a:rPr lang="it-IT" sz="2000" kern="100" dirty="0" err="1">
                          <a:solidFill>
                            <a:srgbClr val="FF0000"/>
                          </a:solidFill>
                          <a:effectLst/>
                        </a:rPr>
                        <a:t>CdS</a:t>
                      </a:r>
                      <a:r>
                        <a:rPr lang="it-IT" sz="2000" kern="100" dirty="0">
                          <a:effectLst/>
                        </a:rPr>
                        <a:t>, dei Dottorati di Ricerca e dei Dipartimenti con il supporto del Presidio della Qualità</a:t>
                      </a:r>
                      <a:endParaRPr lang="it-IT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82" marR="3268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 b="1" kern="100" dirty="0">
                          <a:solidFill>
                            <a:srgbClr val="FF0000"/>
                          </a:solidFill>
                          <a:effectLst/>
                        </a:rPr>
                        <a:t>Periodicità del Riesame Ciclico dei </a:t>
                      </a:r>
                      <a:r>
                        <a:rPr lang="it-IT" sz="1800" b="1" kern="100" dirty="0" err="1">
                          <a:solidFill>
                            <a:srgbClr val="FF0000"/>
                          </a:solidFill>
                          <a:effectLst/>
                        </a:rPr>
                        <a:t>CdS</a:t>
                      </a:r>
                      <a:r>
                        <a:rPr lang="it-IT" sz="1800" b="1" kern="1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it-IT" sz="1800" b="1" kern="100" dirty="0">
                          <a:effectLst/>
                        </a:rPr>
                        <a:t>e della ricerca e della terza missione da parte dei Dipartimenti.</a:t>
                      </a:r>
                      <a:endParaRPr lang="it-IT" sz="18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82" marR="3268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 b="1" kern="100" dirty="0">
                          <a:solidFill>
                            <a:srgbClr val="FF0000"/>
                          </a:solidFill>
                          <a:effectLst/>
                        </a:rPr>
                        <a:t>La periodicità del riesame Ciclico dei </a:t>
                      </a:r>
                      <a:r>
                        <a:rPr lang="it-IT" sz="1800" b="1" kern="100" dirty="0" err="1">
                          <a:solidFill>
                            <a:srgbClr val="FF0000"/>
                          </a:solidFill>
                          <a:effectLst/>
                        </a:rPr>
                        <a:t>CdS</a:t>
                      </a:r>
                      <a:r>
                        <a:rPr lang="it-IT" sz="1800" b="1" kern="1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it-IT" sz="1800" b="1" kern="100" dirty="0">
                          <a:effectLst/>
                        </a:rPr>
                        <a:t>e della ricerca e della terza missione da parte dei Dipartimenti </a:t>
                      </a:r>
                      <a:r>
                        <a:rPr lang="it-IT" sz="1800" b="1" kern="100" dirty="0">
                          <a:solidFill>
                            <a:srgbClr val="FF0000"/>
                          </a:solidFill>
                          <a:effectLst/>
                        </a:rPr>
                        <a:t>non è gestita dall’Ateneo</a:t>
                      </a:r>
                      <a:endParaRPr lang="it-IT" sz="1800" b="1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82" marR="3268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 b="1" kern="100" dirty="0">
                          <a:solidFill>
                            <a:srgbClr val="FF0000"/>
                          </a:solidFill>
                          <a:effectLst/>
                        </a:rPr>
                        <a:t>La periodicità del riesame Ciclico dei </a:t>
                      </a:r>
                      <a:r>
                        <a:rPr lang="it-IT" sz="1800" b="1" kern="100" dirty="0" err="1">
                          <a:solidFill>
                            <a:srgbClr val="FF0000"/>
                          </a:solidFill>
                          <a:effectLst/>
                        </a:rPr>
                        <a:t>CdS</a:t>
                      </a:r>
                      <a:r>
                        <a:rPr lang="it-IT" sz="1800" b="1" kern="1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it-IT" sz="1800" b="1" kern="100" dirty="0">
                          <a:effectLst/>
                        </a:rPr>
                        <a:t>e della ricerca e della terza missione da parte dei Dipartimenti </a:t>
                      </a:r>
                      <a:r>
                        <a:rPr lang="it-IT" sz="1800" b="1" kern="100" dirty="0">
                          <a:solidFill>
                            <a:srgbClr val="FF0000"/>
                          </a:solidFill>
                          <a:effectLst/>
                        </a:rPr>
                        <a:t>è gestita dall’Ateneo in maniera ancora non adeguatamente strutturata</a:t>
                      </a:r>
                      <a:endParaRPr lang="it-IT" sz="1800" b="1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82" marR="3268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 kern="100" dirty="0">
                          <a:solidFill>
                            <a:srgbClr val="FF0000"/>
                          </a:solidFill>
                          <a:effectLst/>
                        </a:rPr>
                        <a:t>La periodicità del riesame Ciclico dei </a:t>
                      </a:r>
                      <a:r>
                        <a:rPr lang="it-IT" sz="1600" b="1" kern="100" dirty="0" err="1">
                          <a:solidFill>
                            <a:srgbClr val="FF0000"/>
                          </a:solidFill>
                          <a:effectLst/>
                        </a:rPr>
                        <a:t>CdS</a:t>
                      </a:r>
                      <a:r>
                        <a:rPr lang="it-IT" sz="1600" b="1" kern="1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it-IT" sz="1600" b="1" kern="100" dirty="0">
                          <a:effectLst/>
                        </a:rPr>
                        <a:t>e della ricerca e della terza missione da parte dei Dipartimenti </a:t>
                      </a:r>
                      <a:r>
                        <a:rPr lang="it-IT" sz="1600" b="1" kern="100" dirty="0">
                          <a:solidFill>
                            <a:srgbClr val="FF0000"/>
                          </a:solidFill>
                          <a:effectLst/>
                        </a:rPr>
                        <a:t>è gestita in maniera  sistematica dall’Ateneo attraverso linee guida contenenti modalità e periodicità del riesame. Il monitoraggio del riesame non è svolto regolarmente</a:t>
                      </a:r>
                      <a:endParaRPr lang="it-IT" sz="1600" b="1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82" marR="3268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 b="1" kern="100" dirty="0">
                          <a:solidFill>
                            <a:srgbClr val="FF0000"/>
                          </a:solidFill>
                          <a:effectLst/>
                        </a:rPr>
                        <a:t>La periodicità del riesame Ciclico dei </a:t>
                      </a:r>
                      <a:r>
                        <a:rPr lang="it-IT" sz="1800" b="1" kern="100" dirty="0" err="1">
                          <a:solidFill>
                            <a:srgbClr val="FF0000"/>
                          </a:solidFill>
                          <a:effectLst/>
                        </a:rPr>
                        <a:t>CdS</a:t>
                      </a:r>
                      <a:r>
                        <a:rPr lang="it-IT" sz="1800" b="1" kern="1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it-IT" sz="1800" b="1" kern="100" dirty="0">
                          <a:effectLst/>
                        </a:rPr>
                        <a:t>e della ricerca e della terza missione da parte dei Dipartimenti </a:t>
                      </a:r>
                      <a:r>
                        <a:rPr lang="it-IT" sz="1800" b="1" kern="100" dirty="0">
                          <a:solidFill>
                            <a:srgbClr val="FF0000"/>
                          </a:solidFill>
                          <a:effectLst/>
                        </a:rPr>
                        <a:t>è gestita in maniera sistematica dall’Ateneo attraverso linee guida contenenti modalità e periodicità del riesame Il monitoraggio del riesame è svolto sistematicamente.</a:t>
                      </a:r>
                      <a:endParaRPr lang="it-IT" sz="1800" b="1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82" marR="32682" marT="0" marB="0"/>
                </a:tc>
                <a:extLst>
                  <a:ext uri="{0D108BD9-81ED-4DB2-BD59-A6C34878D82A}">
                    <a16:rowId xmlns:a16="http://schemas.microsoft.com/office/drawing/2014/main" val="2447401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85332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Visualizza immagine di origine">
            <a:extLst>
              <a:ext uri="{FF2B5EF4-FFF2-40B4-BE49-F238E27FC236}">
                <a16:creationId xmlns:a16="http://schemas.microsoft.com/office/drawing/2014/main" id="{5ECBAE5B-D4C2-E8F0-CA03-CC84F9546E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43"/>
            <a:ext cx="2362200" cy="1162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DC9D9063-1ED8-07A0-3FF6-BA53EE1717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89" b="21730"/>
          <a:stretch>
            <a:fillRect/>
          </a:stretch>
        </p:blipFill>
        <p:spPr bwMode="auto">
          <a:xfrm>
            <a:off x="9987363" y="0"/>
            <a:ext cx="2204638" cy="1173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047DBFC2-5420-5139-D3DC-6AC071CD5F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99" y="0"/>
            <a:ext cx="1" cy="685800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CBF65E06-2039-5D4A-EDE2-8DDE42FAC4FC}"/>
              </a:ext>
            </a:extLst>
          </p:cNvPr>
          <p:cNvSpPr txBox="1"/>
          <p:nvPr/>
        </p:nvSpPr>
        <p:spPr>
          <a:xfrm>
            <a:off x="609602" y="1173072"/>
            <a:ext cx="10972793" cy="46628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3000" b="1" i="0" dirty="0">
                <a:solidFill>
                  <a:srgbClr val="000000"/>
                </a:solidFill>
                <a:effectLst/>
                <a:latin typeface="+mj-lt"/>
              </a:rPr>
              <a:t>Ambito D.CDS </a:t>
            </a:r>
          </a:p>
          <a:p>
            <a:pPr algn="l"/>
            <a:endParaRPr lang="it-IT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l"/>
            <a:r>
              <a:rPr lang="it-IT" sz="2500" b="1" i="0" dirty="0" err="1">
                <a:solidFill>
                  <a:srgbClr val="FF0000"/>
                </a:solidFill>
                <a:effectLst/>
                <a:latin typeface="+mj-lt"/>
              </a:rPr>
              <a:t>PdA</a:t>
            </a:r>
            <a:r>
              <a:rPr lang="it-IT" sz="2500" b="1" i="0" dirty="0">
                <a:solidFill>
                  <a:srgbClr val="FF0000"/>
                </a:solidFill>
                <a:effectLst/>
                <a:latin typeface="+mj-lt"/>
              </a:rPr>
              <a:t> - </a:t>
            </a:r>
            <a:r>
              <a:rPr lang="it-IT" sz="2800" b="1" i="0" dirty="0">
                <a:solidFill>
                  <a:srgbClr val="FF0000"/>
                </a:solidFill>
                <a:effectLst/>
                <a:latin typeface="+mj-lt"/>
              </a:rPr>
              <a:t>D.CDS.2.4 – Internazionalizzazione della didattica</a:t>
            </a:r>
            <a:endParaRPr lang="it-IT" sz="2500" b="1" i="0" dirty="0">
              <a:solidFill>
                <a:srgbClr val="FF0000"/>
              </a:solidFill>
              <a:effectLst/>
              <a:latin typeface="+mj-lt"/>
            </a:endParaRPr>
          </a:p>
          <a:p>
            <a:pPr algn="l"/>
            <a:endParaRPr lang="it-IT" b="1" dirty="0">
              <a:solidFill>
                <a:srgbClr val="000000"/>
              </a:solidFill>
              <a:latin typeface="+mj-lt"/>
            </a:endParaRPr>
          </a:p>
          <a:p>
            <a:pPr algn="l"/>
            <a:r>
              <a:rPr lang="it-IT" sz="2500" b="1" i="0" dirty="0" err="1">
                <a:solidFill>
                  <a:srgbClr val="000000"/>
                </a:solidFill>
                <a:effectLst/>
                <a:latin typeface="+mj-lt"/>
              </a:rPr>
              <a:t>AdC</a:t>
            </a:r>
            <a:r>
              <a:rPr lang="it-IT" sz="2500" b="1" i="0" dirty="0">
                <a:solidFill>
                  <a:srgbClr val="000000"/>
                </a:solidFill>
                <a:effectLst/>
                <a:latin typeface="+mj-lt"/>
              </a:rPr>
              <a:t>:</a:t>
            </a:r>
          </a:p>
          <a:p>
            <a:pPr algn="l"/>
            <a:r>
              <a:rPr lang="it-IT" sz="2400" b="1" i="0" dirty="0">
                <a:effectLst/>
                <a:latin typeface="+mj-lt"/>
              </a:rPr>
              <a:t>D.CDS.2.4.1. </a:t>
            </a:r>
            <a:r>
              <a:rPr lang="it-IT" sz="2500" b="1" i="0" dirty="0">
                <a:effectLst/>
                <a:latin typeface="+mj-lt"/>
              </a:rPr>
              <a:t>Il </a:t>
            </a:r>
            <a:r>
              <a:rPr lang="it-IT" sz="2500" b="1" i="0" dirty="0" err="1">
                <a:effectLst/>
                <a:latin typeface="+mj-lt"/>
              </a:rPr>
              <a:t>CdS</a:t>
            </a:r>
            <a:r>
              <a:rPr lang="it-IT" sz="2500" b="1" i="0" dirty="0">
                <a:effectLst/>
                <a:latin typeface="+mj-lt"/>
              </a:rPr>
              <a:t> </a:t>
            </a:r>
            <a:r>
              <a:rPr lang="it-IT" sz="2500" b="1" i="0" dirty="0">
                <a:solidFill>
                  <a:srgbClr val="000000"/>
                </a:solidFill>
                <a:effectLst/>
                <a:latin typeface="+mj-lt"/>
              </a:rPr>
              <a:t>promuove il potenziamento della mobilità degli studenti, anche tramite iniziative a sostegno di periodi di studio e tirocinio all’estero</a:t>
            </a:r>
            <a:r>
              <a:rPr lang="it-IT" sz="2500" i="0" dirty="0">
                <a:solidFill>
                  <a:srgbClr val="000000"/>
                </a:solidFill>
                <a:effectLst/>
                <a:latin typeface="+mj-lt"/>
              </a:rPr>
              <a:t>.</a:t>
            </a:r>
          </a:p>
          <a:p>
            <a:pPr algn="l"/>
            <a:endParaRPr lang="it-IT" sz="2500" i="0" dirty="0">
              <a:solidFill>
                <a:srgbClr val="000000"/>
              </a:solidFill>
              <a:effectLst/>
              <a:latin typeface="+mj-lt"/>
            </a:endParaRPr>
          </a:p>
          <a:p>
            <a:pPr algn="l"/>
            <a:r>
              <a:rPr lang="it-IT" sz="2800" b="1" i="0" dirty="0">
                <a:effectLst/>
                <a:latin typeface="+mj-lt"/>
              </a:rPr>
              <a:t>D.CDS.2.4.2. </a:t>
            </a:r>
            <a:r>
              <a:rPr lang="it-IT" sz="2500" b="1" dirty="0">
                <a:effectLst/>
                <a:latin typeface="Calibri "/>
                <a:ea typeface="Calibri" panose="020F0502020204030204" pitchFamily="34" charset="0"/>
              </a:rPr>
              <a:t>Con particolare riguardo ai Corsi di Studio internazionali, il </a:t>
            </a:r>
            <a:r>
              <a:rPr lang="it-IT" sz="2500" b="1" dirty="0" err="1">
                <a:effectLst/>
                <a:latin typeface="Calibri "/>
                <a:ea typeface="Calibri" panose="020F0502020204030204" pitchFamily="34" charset="0"/>
              </a:rPr>
              <a:t>CdS</a:t>
            </a:r>
            <a:r>
              <a:rPr lang="it-IT" sz="2500" b="1" dirty="0">
                <a:effectLst/>
                <a:latin typeface="Calibri "/>
                <a:ea typeface="Calibri" panose="020F0502020204030204" pitchFamily="34" charset="0"/>
              </a:rPr>
              <a:t> cura la dimensione internazionale della didattica, favorendo la presenza di docenti e/o studenti stranieri e/o prevedendo rilascio di titoli doppi, multipli o congiunti in convenzione con Atenei stranieri</a:t>
            </a:r>
            <a:endParaRPr lang="it-IT" sz="2500" b="1" i="0" dirty="0">
              <a:solidFill>
                <a:srgbClr val="000000"/>
              </a:solidFill>
              <a:effectLst/>
              <a:latin typeface="Calibri 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D5612995-F413-CA76-D63F-CFD1CB98CE76}"/>
              </a:ext>
            </a:extLst>
          </p:cNvPr>
          <p:cNvSpPr txBox="1"/>
          <p:nvPr/>
        </p:nvSpPr>
        <p:spPr>
          <a:xfrm>
            <a:off x="3810000" y="232593"/>
            <a:ext cx="29143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b="1" dirty="0"/>
              <a:t>UN ESEMPIO</a:t>
            </a:r>
          </a:p>
        </p:txBody>
      </p:sp>
    </p:spTree>
    <p:extLst>
      <p:ext uri="{BB962C8B-B14F-4D97-AF65-F5344CB8AC3E}">
        <p14:creationId xmlns:p14="http://schemas.microsoft.com/office/powerpoint/2010/main" val="29667346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6857998"/>
                </a:moveTo>
                <a:lnTo>
                  <a:pt x="12192000" y="0"/>
                </a:lnTo>
                <a:lnTo>
                  <a:pt x="0" y="0"/>
                </a:lnTo>
                <a:lnTo>
                  <a:pt x="0" y="6857998"/>
                </a:lnTo>
              </a:path>
            </a:pathLst>
          </a:custGeom>
          <a:ln w="12191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4" descr="Visualizza immagine di origine">
            <a:extLst>
              <a:ext uri="{FF2B5EF4-FFF2-40B4-BE49-F238E27FC236}">
                <a16:creationId xmlns:a16="http://schemas.microsoft.com/office/drawing/2014/main" id="{5ECBAE5B-D4C2-E8F0-CA03-CC84F9546E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43"/>
            <a:ext cx="2793162" cy="1374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DC9D9063-1ED8-07A0-3FF6-BA53EE1717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89" b="21730"/>
          <a:stretch>
            <a:fillRect/>
          </a:stretch>
        </p:blipFill>
        <p:spPr bwMode="auto">
          <a:xfrm>
            <a:off x="9588865" y="0"/>
            <a:ext cx="2603136" cy="1385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56B8B924-A8D5-24B8-2ACB-82F90C971F22}"/>
              </a:ext>
            </a:extLst>
          </p:cNvPr>
          <p:cNvSpPr txBox="1"/>
          <p:nvPr/>
        </p:nvSpPr>
        <p:spPr>
          <a:xfrm>
            <a:off x="832033" y="1600200"/>
            <a:ext cx="10058400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 ciascun Punto di Attenzione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 livelli di valutazione: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– pienamente soddisfacente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 – soddisfacente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 – parzialmente soddisfacente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 – insoddisfacente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32228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2369311" y="2871673"/>
            <a:ext cx="7024370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15720" marR="1299845" lvl="0" indent="1778635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-9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AVA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3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ACCREDITAMENTO</a:t>
            </a:r>
            <a:r>
              <a:rPr kumimoji="0" sz="2800" b="0" i="0" u="none" strike="noStrike" kern="120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PERIODICO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DELLE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SEDI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E</a:t>
            </a:r>
            <a:r>
              <a:rPr kumimoji="0" sz="28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DEI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CORSI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DI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STUDIO</a:t>
            </a:r>
            <a:r>
              <a:rPr kumimoji="0" sz="28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UNIVERSITARI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pic>
        <p:nvPicPr>
          <p:cNvPr id="7" name="Picture 4" descr="Visualizza immagine di origine">
            <a:extLst>
              <a:ext uri="{FF2B5EF4-FFF2-40B4-BE49-F238E27FC236}">
                <a16:creationId xmlns:a16="http://schemas.microsoft.com/office/drawing/2014/main" id="{5ECBAE5B-D4C2-E8F0-CA03-CC84F9546E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44"/>
            <a:ext cx="2223286" cy="1093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DC9D9063-1ED8-07A0-3FF6-BA53EE1717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89" b="21730"/>
          <a:stretch>
            <a:fillRect/>
          </a:stretch>
        </p:blipFill>
        <p:spPr bwMode="auto">
          <a:xfrm>
            <a:off x="9900671" y="0"/>
            <a:ext cx="229133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D711AA21-1DD4-14B5-FF5D-1A30E20F61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1968" y="-21771"/>
            <a:ext cx="7848600" cy="6768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5970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2369311" y="2871673"/>
            <a:ext cx="7024370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15720" marR="1299845" lvl="0" indent="1778635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-9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AVA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3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ACCREDITAMENTO</a:t>
            </a:r>
            <a:r>
              <a:rPr kumimoji="0" sz="2800" b="0" i="0" u="none" strike="noStrike" kern="120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PERIODICO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DELLE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SEDI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E</a:t>
            </a:r>
            <a:r>
              <a:rPr kumimoji="0" sz="28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DEI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CORSI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DI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STUDIO</a:t>
            </a:r>
            <a:r>
              <a:rPr kumimoji="0" sz="28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UNIVERSITARI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pic>
        <p:nvPicPr>
          <p:cNvPr id="7" name="Picture 4" descr="Visualizza immagine di origine">
            <a:extLst>
              <a:ext uri="{FF2B5EF4-FFF2-40B4-BE49-F238E27FC236}">
                <a16:creationId xmlns:a16="http://schemas.microsoft.com/office/drawing/2014/main" id="{5ECBAE5B-D4C2-E8F0-CA03-CC84F9546E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44"/>
            <a:ext cx="2223286" cy="1093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DC9D9063-1ED8-07A0-3FF6-BA53EE1717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89" b="21730"/>
          <a:stretch>
            <a:fillRect/>
          </a:stretch>
        </p:blipFill>
        <p:spPr bwMode="auto">
          <a:xfrm>
            <a:off x="9900671" y="0"/>
            <a:ext cx="229133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FBD11D4B-2DAB-80F4-6274-14D873E1B7FB}"/>
              </a:ext>
            </a:extLst>
          </p:cNvPr>
          <p:cNvSpPr txBox="1"/>
          <p:nvPr/>
        </p:nvSpPr>
        <p:spPr>
          <a:xfrm>
            <a:off x="1462372" y="2159505"/>
            <a:ext cx="8838247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500" dirty="0">
                <a:hlinkClick r:id="rId4"/>
              </a:rPr>
              <a:t>Linee Guida e strumenti di supporto – ANVUR – Agenzia Nazionale di Valutazione del Sistema Universitario e della Ricerca</a:t>
            </a:r>
            <a:endParaRPr lang="it-IT" sz="2500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C4A21962-689E-3E2B-AB87-BB93C8E09C74}"/>
              </a:ext>
            </a:extLst>
          </p:cNvPr>
          <p:cNvSpPr txBox="1"/>
          <p:nvPr/>
        </p:nvSpPr>
        <p:spPr>
          <a:xfrm>
            <a:off x="3352800" y="989012"/>
            <a:ext cx="438665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500" b="1" dirty="0"/>
              <a:t>Link per documentazione AVA 3</a:t>
            </a:r>
          </a:p>
        </p:txBody>
      </p:sp>
    </p:spTree>
    <p:extLst>
      <p:ext uri="{BB962C8B-B14F-4D97-AF65-F5344CB8AC3E}">
        <p14:creationId xmlns:p14="http://schemas.microsoft.com/office/powerpoint/2010/main" val="4057489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6857998"/>
                </a:moveTo>
                <a:lnTo>
                  <a:pt x="12192000" y="0"/>
                </a:lnTo>
                <a:lnTo>
                  <a:pt x="0" y="0"/>
                </a:lnTo>
                <a:lnTo>
                  <a:pt x="0" y="6857998"/>
                </a:lnTo>
              </a:path>
            </a:pathLst>
          </a:custGeom>
          <a:ln w="12191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66700" y="2136267"/>
            <a:ext cx="11658600" cy="561371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15720" marR="1299845" indent="1778635" algn="just">
              <a:lnSpc>
                <a:spcPct val="100000"/>
              </a:lnSpc>
              <a:spcBef>
                <a:spcPts val="95"/>
              </a:spcBef>
            </a:pPr>
            <a:r>
              <a:rPr sz="2800" spc="-90" dirty="0">
                <a:solidFill>
                  <a:srgbClr val="FFFFFF"/>
                </a:solidFill>
                <a:latin typeface="Calibri"/>
                <a:cs typeface="Calibri"/>
              </a:rPr>
              <a:t>AVA</a:t>
            </a:r>
            <a:r>
              <a:rPr sz="2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3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30" dirty="0">
                <a:solidFill>
                  <a:srgbClr val="FFFFFF"/>
                </a:solidFill>
                <a:latin typeface="Calibri"/>
                <a:cs typeface="Calibri"/>
              </a:rPr>
              <a:t>ACCREDITAMENTO</a:t>
            </a:r>
            <a:r>
              <a:rPr sz="2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PERIODICO</a:t>
            </a:r>
            <a:endParaRPr lang="it-IT" sz="2800" b="1" spc="-30" dirty="0">
              <a:latin typeface="Microsoft Sans Serif"/>
              <a:cs typeface="Microsoft Sans Serif"/>
            </a:endParaRPr>
          </a:p>
          <a:p>
            <a:pPr marL="12700" algn="ctr">
              <a:spcBef>
                <a:spcPts val="5"/>
              </a:spcBef>
            </a:pPr>
            <a:r>
              <a:rPr lang="it-IT" sz="2800" b="1" dirty="0">
                <a:latin typeface="Microsoft Sans Serif"/>
                <a:cs typeface="Microsoft Sans Serif"/>
              </a:rPr>
              <a:t>Decreto di autovalutazione, valutazione, accreditamento delle sedi e dei corsi di studio</a:t>
            </a:r>
          </a:p>
          <a:p>
            <a:pPr marL="12700" algn="ctr">
              <a:spcBef>
                <a:spcPts val="5"/>
              </a:spcBef>
            </a:pPr>
            <a:r>
              <a:rPr lang="it-IT" sz="2800" b="1" spc="-5" dirty="0">
                <a:latin typeface="Microsoft Sans Serif"/>
                <a:cs typeface="Microsoft Sans Serif"/>
              </a:rPr>
              <a:t>D.M.</a:t>
            </a:r>
            <a:r>
              <a:rPr lang="it-IT" sz="2800" b="1" spc="165" dirty="0">
                <a:latin typeface="Microsoft Sans Serif"/>
                <a:cs typeface="Microsoft Sans Serif"/>
              </a:rPr>
              <a:t> </a:t>
            </a:r>
            <a:r>
              <a:rPr lang="it-IT" sz="2800" b="1" spc="60" dirty="0">
                <a:latin typeface="Microsoft Sans Serif"/>
                <a:cs typeface="Microsoft Sans Serif"/>
              </a:rPr>
              <a:t>n.</a:t>
            </a:r>
            <a:r>
              <a:rPr lang="it-IT" sz="2800" b="1" spc="160" dirty="0">
                <a:latin typeface="Microsoft Sans Serif"/>
                <a:cs typeface="Microsoft Sans Serif"/>
              </a:rPr>
              <a:t> </a:t>
            </a:r>
            <a:r>
              <a:rPr lang="it-IT" sz="2800" b="1" spc="-155" dirty="0">
                <a:latin typeface="Microsoft Sans Serif"/>
                <a:cs typeface="Microsoft Sans Serif"/>
              </a:rPr>
              <a:t>1154</a:t>
            </a:r>
            <a:r>
              <a:rPr lang="it-IT" sz="2800" b="1" spc="175" dirty="0">
                <a:latin typeface="Microsoft Sans Serif"/>
                <a:cs typeface="Microsoft Sans Serif"/>
              </a:rPr>
              <a:t> </a:t>
            </a:r>
            <a:r>
              <a:rPr lang="it-IT" sz="2800" b="1" spc="130" dirty="0">
                <a:latin typeface="Microsoft Sans Serif"/>
                <a:cs typeface="Microsoft Sans Serif"/>
              </a:rPr>
              <a:t>del</a:t>
            </a:r>
            <a:r>
              <a:rPr lang="it-IT" sz="2800" b="1" spc="185" dirty="0">
                <a:latin typeface="Microsoft Sans Serif"/>
                <a:cs typeface="Microsoft Sans Serif"/>
              </a:rPr>
              <a:t> </a:t>
            </a:r>
            <a:r>
              <a:rPr lang="it-IT" sz="2800" b="1" spc="-135" dirty="0">
                <a:latin typeface="Microsoft Sans Serif"/>
                <a:cs typeface="Microsoft Sans Serif"/>
              </a:rPr>
              <a:t>14</a:t>
            </a:r>
            <a:r>
              <a:rPr lang="it-IT" sz="2800" b="1" spc="155" dirty="0">
                <a:latin typeface="Microsoft Sans Serif"/>
                <a:cs typeface="Microsoft Sans Serif"/>
              </a:rPr>
              <a:t> </a:t>
            </a:r>
            <a:r>
              <a:rPr lang="it-IT" sz="2800" b="1" spc="180" dirty="0">
                <a:latin typeface="Microsoft Sans Serif"/>
                <a:cs typeface="Microsoft Sans Serif"/>
              </a:rPr>
              <a:t>ottobre</a:t>
            </a:r>
            <a:r>
              <a:rPr lang="it-IT" sz="2800" b="1" spc="145" dirty="0">
                <a:latin typeface="Microsoft Sans Serif"/>
                <a:cs typeface="Microsoft Sans Serif"/>
              </a:rPr>
              <a:t> </a:t>
            </a:r>
            <a:r>
              <a:rPr lang="it-IT" sz="2800" b="1" spc="-30" dirty="0">
                <a:latin typeface="Microsoft Sans Serif"/>
                <a:cs typeface="Microsoft Sans Serif"/>
              </a:rPr>
              <a:t>2021</a:t>
            </a:r>
            <a:endParaRPr lang="it-IT" sz="2800" b="1" dirty="0"/>
          </a:p>
          <a:p>
            <a:pPr marL="12700" algn="ctr">
              <a:spcBef>
                <a:spcPts val="5"/>
              </a:spcBef>
            </a:pPr>
            <a:r>
              <a:rPr lang="it-IT" sz="2800" b="1" dirty="0">
                <a:solidFill>
                  <a:srgbClr val="FF0000"/>
                </a:solidFill>
              </a:rPr>
              <a:t>L’accreditamento periodico ha durata massima quinquennale</a:t>
            </a:r>
          </a:p>
          <a:p>
            <a:pPr marL="12700" algn="just">
              <a:spcBef>
                <a:spcPts val="5"/>
              </a:spcBef>
            </a:pPr>
            <a:endParaRPr lang="it-IT" sz="2800" b="1" dirty="0"/>
          </a:p>
          <a:p>
            <a:pPr marL="12700" algn="just">
              <a:spcBef>
                <a:spcPts val="5"/>
              </a:spcBef>
            </a:pPr>
            <a:r>
              <a:rPr lang="it-IT" sz="2800" b="1" dirty="0"/>
              <a:t>Accreditamento </a:t>
            </a:r>
            <a:r>
              <a:rPr lang="it-IT" sz="2800" b="1" dirty="0" err="1"/>
              <a:t>UniPa</a:t>
            </a:r>
            <a:endParaRPr lang="it-IT" sz="2800" b="1" dirty="0"/>
          </a:p>
          <a:p>
            <a:pPr marL="12700" algn="just">
              <a:spcBef>
                <a:spcPts val="5"/>
              </a:spcBef>
            </a:pPr>
            <a:r>
              <a:rPr lang="it-IT" sz="2800" b="1" dirty="0"/>
              <a:t>Saranno valutati: 15 corsi di studio + </a:t>
            </a:r>
            <a:r>
              <a:rPr lang="it-IT" sz="2800" b="1" dirty="0">
                <a:solidFill>
                  <a:schemeClr val="accent1"/>
                </a:solidFill>
              </a:rPr>
              <a:t>Corso di laurea in Medicina e Chirurgia</a:t>
            </a:r>
          </a:p>
          <a:p>
            <a:pPr marL="12700" algn="just">
              <a:spcBef>
                <a:spcPts val="5"/>
              </a:spcBef>
            </a:pPr>
            <a:r>
              <a:rPr lang="it-IT" sz="2800" b="1" dirty="0"/>
              <a:t>5 Dipartimenti – 5 Corsi di dottorato di ricerca</a:t>
            </a:r>
          </a:p>
          <a:p>
            <a:pPr marL="12700" algn="ctr">
              <a:spcBef>
                <a:spcPts val="5"/>
              </a:spcBef>
            </a:pPr>
            <a:endParaRPr lang="it-IT" sz="2800" b="1" dirty="0"/>
          </a:p>
          <a:p>
            <a:pPr marL="12700" algn="ctr">
              <a:spcBef>
                <a:spcPts val="5"/>
              </a:spcBef>
            </a:pPr>
            <a:endParaRPr lang="it-IT" sz="2800" b="1" spc="-30" dirty="0">
              <a:latin typeface="Microsoft Sans Serif"/>
              <a:cs typeface="Microsoft Sans Serif"/>
            </a:endParaRPr>
          </a:p>
          <a:p>
            <a:pPr marL="12700" algn="ctr">
              <a:spcBef>
                <a:spcPts val="5"/>
              </a:spcBef>
            </a:pPr>
            <a:endParaRPr lang="it-IT" sz="2800" b="1" dirty="0">
              <a:latin typeface="Microsoft Sans Serif"/>
              <a:cs typeface="Microsoft Sans Serif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CORSI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DI</a:t>
            </a:r>
            <a:r>
              <a:rPr sz="2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STUDIO</a:t>
            </a:r>
            <a:r>
              <a:rPr sz="2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Calibri"/>
                <a:cs typeface="Calibri"/>
              </a:rPr>
              <a:t>UNIVERSITARI</a:t>
            </a:r>
            <a:endParaRPr sz="2800" dirty="0">
              <a:latin typeface="Calibri"/>
              <a:cs typeface="Calibri"/>
            </a:endParaRPr>
          </a:p>
        </p:txBody>
      </p:sp>
      <p:pic>
        <p:nvPicPr>
          <p:cNvPr id="7" name="Picture 4" descr="Visualizza immagine di origine">
            <a:extLst>
              <a:ext uri="{FF2B5EF4-FFF2-40B4-BE49-F238E27FC236}">
                <a16:creationId xmlns:a16="http://schemas.microsoft.com/office/drawing/2014/main" id="{5ECBAE5B-D4C2-E8F0-CA03-CC84F9546E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43"/>
            <a:ext cx="2793162" cy="1374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DC9D9063-1ED8-07A0-3FF6-BA53EE1717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89" b="21730"/>
          <a:stretch>
            <a:fillRect/>
          </a:stretch>
        </p:blipFill>
        <p:spPr bwMode="auto">
          <a:xfrm>
            <a:off x="9588865" y="0"/>
            <a:ext cx="2603136" cy="1385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89A6E649-F12A-1106-BA0C-51FC054C48D5}"/>
              </a:ext>
            </a:extLst>
          </p:cNvPr>
          <p:cNvSpPr txBox="1"/>
          <p:nvPr/>
        </p:nvSpPr>
        <p:spPr>
          <a:xfrm>
            <a:off x="2667000" y="762000"/>
            <a:ext cx="7606826" cy="15850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600" b="1" dirty="0">
                <a:solidFill>
                  <a:srgbClr val="FF0000"/>
                </a:solidFill>
              </a:rPr>
              <a:t>AVA 3 – Un’opportunità per migliorare </a:t>
            </a:r>
          </a:p>
          <a:p>
            <a:pPr algn="ctr"/>
            <a:r>
              <a:rPr lang="it-IT" sz="3600" b="1" dirty="0">
                <a:solidFill>
                  <a:srgbClr val="FF0000"/>
                </a:solidFill>
              </a:rPr>
              <a:t>la Politica di Qualità dell’Ateneo</a:t>
            </a:r>
          </a:p>
          <a:p>
            <a:endParaRPr lang="it-IT" sz="2500" b="1" dirty="0"/>
          </a:p>
        </p:txBody>
      </p:sp>
    </p:spTree>
    <p:extLst>
      <p:ext uri="{BB962C8B-B14F-4D97-AF65-F5344CB8AC3E}">
        <p14:creationId xmlns:p14="http://schemas.microsoft.com/office/powerpoint/2010/main" val="1161406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6B5E6ED-1A40-1336-4F66-C90DF2E58D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9959" y="144144"/>
            <a:ext cx="10671313" cy="5668479"/>
          </a:xfrm>
        </p:spPr>
        <p:txBody>
          <a:bodyPr>
            <a:normAutofit fontScale="32500" lnSpcReduction="20000"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2800" b="1" dirty="0">
                <a:latin typeface="Calibri (corpo)"/>
                <a:cs typeface="Times New Roman" panose="02020603050405020304" pitchFamily="18" charset="0"/>
              </a:rPr>
              <a:t>Cosa è la Qualità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2800" b="1" dirty="0">
                <a:latin typeface="Calibri (corpo)"/>
                <a:cs typeface="Times New Roman" panose="02020603050405020304" pitchFamily="18" charset="0"/>
              </a:rPr>
              <a:t>per l’Università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it-IT" sz="12800" b="1" dirty="0">
              <a:latin typeface="Calibri (corpo)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rPr lang="it-IT" sz="12000" b="0" i="0" dirty="0">
                <a:effectLst/>
                <a:latin typeface="Calibri (corpo)"/>
              </a:rPr>
              <a:t>La </a:t>
            </a:r>
            <a:r>
              <a:rPr lang="it-IT" sz="12000" b="1" i="0" dirty="0">
                <a:effectLst/>
                <a:latin typeface="Calibri (corpo)"/>
              </a:rPr>
              <a:t>Qualità</a:t>
            </a:r>
            <a:r>
              <a:rPr lang="it-IT" sz="12000" b="0" i="0" dirty="0">
                <a:effectLst/>
                <a:latin typeface="Calibri (corpo)"/>
              </a:rPr>
              <a:t> è la capacità di porsi obiettivi di valore e di raggiungerli, adottando strumenti per misurare l’efficacia delle azion</a:t>
            </a:r>
            <a:r>
              <a:rPr lang="it-IT" sz="12000" dirty="0">
                <a:latin typeface="Calibri (corpo)"/>
              </a:rPr>
              <a:t>i</a:t>
            </a:r>
            <a:r>
              <a:rPr lang="it-IT" sz="12000" b="0" i="0" dirty="0">
                <a:effectLst/>
                <a:latin typeface="Calibri (corpo)"/>
              </a:rPr>
              <a:t> e aumentare la rispondenza tra </a:t>
            </a:r>
            <a:r>
              <a:rPr lang="it-IT" sz="12000" b="1" i="0" dirty="0">
                <a:effectLst/>
                <a:latin typeface="Calibri (corpo)"/>
              </a:rPr>
              <a:t>obiettivi</a:t>
            </a:r>
            <a:r>
              <a:rPr lang="it-IT" sz="12000" b="0" i="0" dirty="0">
                <a:effectLst/>
                <a:latin typeface="Calibri (corpo)"/>
              </a:rPr>
              <a:t> e </a:t>
            </a:r>
            <a:r>
              <a:rPr lang="it-IT" sz="12000" b="1" i="0" dirty="0">
                <a:effectLst/>
                <a:latin typeface="Calibri (corpo)"/>
              </a:rPr>
              <a:t>risultati</a:t>
            </a:r>
            <a:endParaRPr lang="it-IT" sz="12000" b="0" i="0" dirty="0">
              <a:effectLst/>
              <a:latin typeface="Calibri (corpo)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rPr lang="it-IT" sz="11200" b="1" dirty="0">
                <a:latin typeface="Calibri (corpo)"/>
                <a:cs typeface="Times New Roman" panose="02020603050405020304" pitchFamily="18" charset="0"/>
              </a:rPr>
              <a:t>Didattica, Ricerca e Terza Missione/Impatto Sociale </a:t>
            </a:r>
            <a:endParaRPr lang="it-IT" sz="11200" dirty="0">
              <a:latin typeface="Calibri (corpo)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  <a:spcAft>
                <a:spcPts val="800"/>
              </a:spcAft>
            </a:pPr>
            <a:endParaRPr lang="it-IT" sz="86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t-IT" sz="86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4" name="Picture 4" descr="Visualizza immagine di origine">
            <a:extLst>
              <a:ext uri="{FF2B5EF4-FFF2-40B4-BE49-F238E27FC236}">
                <a16:creationId xmlns:a16="http://schemas.microsoft.com/office/drawing/2014/main" id="{279B42C2-E001-2631-9D8B-AE82139DE1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43"/>
            <a:ext cx="2793162" cy="1374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90DE4D7E-16CD-1E53-9C9D-5F7A00E69B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89" b="21730"/>
          <a:stretch>
            <a:fillRect/>
          </a:stretch>
        </p:blipFill>
        <p:spPr bwMode="auto">
          <a:xfrm>
            <a:off x="9588865" y="0"/>
            <a:ext cx="2603136" cy="1385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3959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6857998"/>
                </a:moveTo>
                <a:lnTo>
                  <a:pt x="12192000" y="0"/>
                </a:lnTo>
                <a:lnTo>
                  <a:pt x="0" y="0"/>
                </a:lnTo>
                <a:lnTo>
                  <a:pt x="0" y="6857998"/>
                </a:lnTo>
              </a:path>
            </a:pathLst>
          </a:custGeom>
          <a:ln w="12191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369311" y="2871673"/>
            <a:ext cx="7024370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15720" marR="1299845" indent="1778635">
              <a:lnSpc>
                <a:spcPct val="100000"/>
              </a:lnSpc>
              <a:spcBef>
                <a:spcPts val="95"/>
              </a:spcBef>
            </a:pPr>
            <a:r>
              <a:rPr sz="2800" spc="-90" dirty="0">
                <a:solidFill>
                  <a:srgbClr val="FFFFFF"/>
                </a:solidFill>
                <a:latin typeface="Calibri"/>
                <a:cs typeface="Calibri"/>
              </a:rPr>
              <a:t>AVA</a:t>
            </a:r>
            <a:r>
              <a:rPr sz="2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3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30" dirty="0">
                <a:solidFill>
                  <a:srgbClr val="FFFFFF"/>
                </a:solidFill>
                <a:latin typeface="Calibri"/>
                <a:cs typeface="Calibri"/>
              </a:rPr>
              <a:t>ACCREDITAMENTO</a:t>
            </a:r>
            <a:r>
              <a:rPr sz="2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PERIODICO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DELLE</a:t>
            </a:r>
            <a:r>
              <a:rPr sz="2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SEDI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 E</a:t>
            </a:r>
            <a:r>
              <a:rPr sz="2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DEI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CORSI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DI</a:t>
            </a:r>
            <a:r>
              <a:rPr sz="2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STUDIO</a:t>
            </a:r>
            <a:r>
              <a:rPr sz="2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Calibri"/>
                <a:cs typeface="Calibri"/>
              </a:rPr>
              <a:t>UNIVERSITARI</a:t>
            </a:r>
            <a:endParaRPr sz="2800" dirty="0">
              <a:latin typeface="Calibri"/>
              <a:cs typeface="Calibri"/>
            </a:endParaRPr>
          </a:p>
        </p:txBody>
      </p:sp>
      <p:pic>
        <p:nvPicPr>
          <p:cNvPr id="8" name="object 7">
            <a:extLst>
              <a:ext uri="{FF2B5EF4-FFF2-40B4-BE49-F238E27FC236}">
                <a16:creationId xmlns:a16="http://schemas.microsoft.com/office/drawing/2014/main" id="{FCE2DDC1-C93F-CA8F-0A1D-B34490F24A6D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37872" y="342510"/>
            <a:ext cx="9241007" cy="5654560"/>
          </a:xfrm>
          <a:prstGeom prst="rect">
            <a:avLst/>
          </a:prstGeom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DC9D9063-1ED8-07A0-3FF6-BA53EE1717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89" b="21730"/>
          <a:stretch>
            <a:fillRect/>
          </a:stretch>
        </p:blipFill>
        <p:spPr bwMode="auto">
          <a:xfrm>
            <a:off x="9588865" y="0"/>
            <a:ext cx="2603136" cy="1385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Visualizza immagine di origine">
            <a:extLst>
              <a:ext uri="{FF2B5EF4-FFF2-40B4-BE49-F238E27FC236}">
                <a16:creationId xmlns:a16="http://schemas.microsoft.com/office/drawing/2014/main" id="{5ECBAE5B-D4C2-E8F0-CA03-CC84F9546E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43"/>
            <a:ext cx="2793162" cy="1374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94D0A2DC-E460-478C-2D97-83D60036CA8C}"/>
              </a:ext>
            </a:extLst>
          </p:cNvPr>
          <p:cNvSpPr/>
          <p:nvPr/>
        </p:nvSpPr>
        <p:spPr>
          <a:xfrm>
            <a:off x="4834908" y="592826"/>
            <a:ext cx="1337292" cy="294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3BDAF8B-7266-2BA9-E6D1-B1FDA4F263E3}"/>
              </a:ext>
            </a:extLst>
          </p:cNvPr>
          <p:cNvSpPr/>
          <p:nvPr/>
        </p:nvSpPr>
        <p:spPr>
          <a:xfrm rot="16200000">
            <a:off x="9725941" y="5574427"/>
            <a:ext cx="2035972" cy="335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4A7B21E1-ABDB-E2D1-691A-50DB5CCF1CF4}"/>
              </a:ext>
            </a:extLst>
          </p:cNvPr>
          <p:cNvSpPr txBox="1"/>
          <p:nvPr/>
        </p:nvSpPr>
        <p:spPr>
          <a:xfrm>
            <a:off x="423332" y="3921500"/>
            <a:ext cx="11856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/>
              <a:t>Ambito D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65DB66C4-ECD2-9568-618B-A46ADAB6AA27}"/>
              </a:ext>
            </a:extLst>
          </p:cNvPr>
          <p:cNvSpPr txBox="1"/>
          <p:nvPr/>
        </p:nvSpPr>
        <p:spPr>
          <a:xfrm>
            <a:off x="6814457" y="2546107"/>
            <a:ext cx="11856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/>
              <a:t>Ambito B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934DFD7E-9368-83ED-A74B-5DB8F29D4285}"/>
              </a:ext>
            </a:extLst>
          </p:cNvPr>
          <p:cNvSpPr txBox="1"/>
          <p:nvPr/>
        </p:nvSpPr>
        <p:spPr>
          <a:xfrm>
            <a:off x="5444555" y="4638052"/>
            <a:ext cx="11664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/>
              <a:t>Ambito C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0A2FF196-72F8-10D5-4968-7D2DBE54AD78}"/>
              </a:ext>
            </a:extLst>
          </p:cNvPr>
          <p:cNvSpPr txBox="1"/>
          <p:nvPr/>
        </p:nvSpPr>
        <p:spPr>
          <a:xfrm>
            <a:off x="6814457" y="1313681"/>
            <a:ext cx="11856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/>
              <a:t>Ambito A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FC133445-A3A2-89FA-A66A-DFFFBD3F7E19}"/>
              </a:ext>
            </a:extLst>
          </p:cNvPr>
          <p:cNvSpPr txBox="1"/>
          <p:nvPr/>
        </p:nvSpPr>
        <p:spPr>
          <a:xfrm>
            <a:off x="9800872" y="3888843"/>
            <a:ext cx="11856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/>
              <a:t>Ambito E</a:t>
            </a:r>
          </a:p>
        </p:txBody>
      </p:sp>
    </p:spTree>
    <p:extLst>
      <p:ext uri="{BB962C8B-B14F-4D97-AF65-F5344CB8AC3E}">
        <p14:creationId xmlns:p14="http://schemas.microsoft.com/office/powerpoint/2010/main" val="663570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6857998"/>
                </a:moveTo>
                <a:lnTo>
                  <a:pt x="12192000" y="0"/>
                </a:lnTo>
                <a:lnTo>
                  <a:pt x="0" y="0"/>
                </a:lnTo>
                <a:lnTo>
                  <a:pt x="0" y="6857998"/>
                </a:lnTo>
              </a:path>
            </a:pathLst>
          </a:custGeom>
          <a:ln w="12191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369311" y="2871673"/>
            <a:ext cx="7024370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15720" marR="1299845" indent="1778635">
              <a:lnSpc>
                <a:spcPct val="100000"/>
              </a:lnSpc>
              <a:spcBef>
                <a:spcPts val="95"/>
              </a:spcBef>
            </a:pPr>
            <a:r>
              <a:rPr sz="2800" spc="-90" dirty="0">
                <a:solidFill>
                  <a:srgbClr val="FFFFFF"/>
                </a:solidFill>
                <a:latin typeface="Calibri"/>
                <a:cs typeface="Calibri"/>
              </a:rPr>
              <a:t>AVA</a:t>
            </a:r>
            <a:r>
              <a:rPr sz="2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3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30" dirty="0">
                <a:solidFill>
                  <a:srgbClr val="FFFFFF"/>
                </a:solidFill>
                <a:latin typeface="Calibri"/>
                <a:cs typeface="Calibri"/>
              </a:rPr>
              <a:t>ACCREDITAMENTO</a:t>
            </a:r>
            <a:r>
              <a:rPr sz="2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PERIODICO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DELLE</a:t>
            </a:r>
            <a:r>
              <a:rPr sz="2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SEDI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 E</a:t>
            </a:r>
            <a:r>
              <a:rPr sz="2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DEI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CORSI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DI</a:t>
            </a:r>
            <a:r>
              <a:rPr sz="2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STUDIO</a:t>
            </a:r>
            <a:r>
              <a:rPr sz="2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Calibri"/>
                <a:cs typeface="Calibri"/>
              </a:rPr>
              <a:t>UNIVERSITARI</a:t>
            </a:r>
            <a:endParaRPr sz="2800" dirty="0">
              <a:latin typeface="Calibri"/>
              <a:cs typeface="Calibri"/>
            </a:endParaRPr>
          </a:p>
        </p:txBody>
      </p:sp>
      <p:pic>
        <p:nvPicPr>
          <p:cNvPr id="7" name="Picture 4" descr="Visualizza immagine di origine">
            <a:extLst>
              <a:ext uri="{FF2B5EF4-FFF2-40B4-BE49-F238E27FC236}">
                <a16:creationId xmlns:a16="http://schemas.microsoft.com/office/drawing/2014/main" id="{5ECBAE5B-D4C2-E8F0-CA03-CC84F9546E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43"/>
            <a:ext cx="2793162" cy="1374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DC9D9063-1ED8-07A0-3FF6-BA53EE1717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89" b="21730"/>
          <a:stretch>
            <a:fillRect/>
          </a:stretch>
        </p:blipFill>
        <p:spPr bwMode="auto">
          <a:xfrm>
            <a:off x="9588865" y="0"/>
            <a:ext cx="2603136" cy="1385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BA0EA369-EE9A-B2D9-7318-8DE089C530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1524000"/>
            <a:ext cx="11353800" cy="4945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0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6857998"/>
                </a:moveTo>
                <a:lnTo>
                  <a:pt x="12192000" y="0"/>
                </a:lnTo>
                <a:lnTo>
                  <a:pt x="0" y="0"/>
                </a:lnTo>
                <a:lnTo>
                  <a:pt x="0" y="6857998"/>
                </a:lnTo>
              </a:path>
            </a:pathLst>
          </a:custGeom>
          <a:ln w="12191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369311" y="2871673"/>
            <a:ext cx="7024370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15720" marR="1299845" indent="1778635">
              <a:lnSpc>
                <a:spcPct val="100000"/>
              </a:lnSpc>
              <a:spcBef>
                <a:spcPts val="95"/>
              </a:spcBef>
            </a:pPr>
            <a:r>
              <a:rPr sz="2800" spc="-90" dirty="0">
                <a:solidFill>
                  <a:srgbClr val="FFFFFF"/>
                </a:solidFill>
                <a:latin typeface="Calibri"/>
                <a:cs typeface="Calibri"/>
              </a:rPr>
              <a:t>AVA</a:t>
            </a:r>
            <a:r>
              <a:rPr sz="2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3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30" dirty="0">
                <a:solidFill>
                  <a:srgbClr val="FFFFFF"/>
                </a:solidFill>
                <a:latin typeface="Calibri"/>
                <a:cs typeface="Calibri"/>
              </a:rPr>
              <a:t>ACCREDITAMENTO</a:t>
            </a:r>
            <a:r>
              <a:rPr sz="2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PERIODICO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DELLE</a:t>
            </a:r>
            <a:r>
              <a:rPr sz="2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SEDI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 E</a:t>
            </a:r>
            <a:r>
              <a:rPr sz="2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DEI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CORSI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DI</a:t>
            </a:r>
            <a:r>
              <a:rPr sz="2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STUDIO</a:t>
            </a:r>
            <a:r>
              <a:rPr sz="2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Calibri"/>
                <a:cs typeface="Calibri"/>
              </a:rPr>
              <a:t>UNIVERSITARI</a:t>
            </a:r>
            <a:endParaRPr sz="2800" dirty="0">
              <a:latin typeface="Calibri"/>
              <a:cs typeface="Calibri"/>
            </a:endParaRPr>
          </a:p>
        </p:txBody>
      </p:sp>
      <p:pic>
        <p:nvPicPr>
          <p:cNvPr id="7" name="Picture 4" descr="Visualizza immagine di origine">
            <a:extLst>
              <a:ext uri="{FF2B5EF4-FFF2-40B4-BE49-F238E27FC236}">
                <a16:creationId xmlns:a16="http://schemas.microsoft.com/office/drawing/2014/main" id="{5ECBAE5B-D4C2-E8F0-CA03-CC84F9546E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43"/>
            <a:ext cx="2793162" cy="1374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DC9D9063-1ED8-07A0-3FF6-BA53EE1717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89" b="21730"/>
          <a:stretch>
            <a:fillRect/>
          </a:stretch>
        </p:blipFill>
        <p:spPr bwMode="auto">
          <a:xfrm>
            <a:off x="9588865" y="0"/>
            <a:ext cx="2603136" cy="1385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992928C0-95CB-5CDC-CE02-6A310B531D8D}"/>
              </a:ext>
            </a:extLst>
          </p:cNvPr>
          <p:cNvSpPr txBox="1"/>
          <p:nvPr/>
        </p:nvSpPr>
        <p:spPr>
          <a:xfrm>
            <a:off x="2169282" y="561300"/>
            <a:ext cx="8520923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000" b="1" dirty="0">
                <a:solidFill>
                  <a:srgbClr val="FF0000"/>
                </a:solidFill>
              </a:rPr>
              <a:t>NOVITA’ AVA 3 </a:t>
            </a:r>
          </a:p>
          <a:p>
            <a:pPr algn="ctr"/>
            <a:endParaRPr lang="it-IT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it-IT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Linee Guida dell’ANVUR relative alla progettazione del sistema AQ</a:t>
            </a:r>
          </a:p>
          <a:p>
            <a:pPr algn="ctr"/>
            <a:r>
              <a:rPr lang="it-IT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dei corsi di Laurea Magistrale in Medicina e Chirurgia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D30821B1-4797-6508-0428-7864249BA12A}"/>
              </a:ext>
            </a:extLst>
          </p:cNvPr>
          <p:cNvSpPr txBox="1"/>
          <p:nvPr/>
        </p:nvSpPr>
        <p:spPr>
          <a:xfrm>
            <a:off x="313873" y="2503976"/>
            <a:ext cx="10591800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400" b="1" dirty="0"/>
              <a:t>Linee Guida per l’assicurazione della qualità in accordo agli standard ESG 2015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400" b="1" dirty="0"/>
              <a:t>Novità introdotte dal D.M. 1154/2021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400" b="1" dirty="0"/>
              <a:t>Conferenza Permanente dei Presidenti di Consigli di Corso di Laurea Magistrale in Medicina e Chirurgia dell’Università Italiane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400" b="1" dirty="0"/>
              <a:t>Criteri definiti dalla World Federation for </a:t>
            </a:r>
            <a:r>
              <a:rPr lang="it-IT" sz="2400" b="1" dirty="0" err="1"/>
              <a:t>Medical</a:t>
            </a:r>
            <a:r>
              <a:rPr lang="it-IT" sz="2400" b="1" dirty="0"/>
              <a:t> </a:t>
            </a:r>
            <a:r>
              <a:rPr lang="it-IT" sz="2400" b="1" dirty="0" err="1"/>
              <a:t>Education</a:t>
            </a:r>
            <a:endParaRPr lang="it-IT" sz="2400" b="1" dirty="0"/>
          </a:p>
          <a:p>
            <a:endParaRPr lang="it-IT" sz="2400" b="1" dirty="0"/>
          </a:p>
        </p:txBody>
      </p:sp>
    </p:spTree>
    <p:extLst>
      <p:ext uri="{BB962C8B-B14F-4D97-AF65-F5344CB8AC3E}">
        <p14:creationId xmlns:p14="http://schemas.microsoft.com/office/powerpoint/2010/main" val="854855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6857998"/>
                </a:moveTo>
                <a:lnTo>
                  <a:pt x="12192000" y="0"/>
                </a:lnTo>
                <a:lnTo>
                  <a:pt x="0" y="0"/>
                </a:lnTo>
                <a:lnTo>
                  <a:pt x="0" y="6857998"/>
                </a:lnTo>
              </a:path>
            </a:pathLst>
          </a:custGeom>
          <a:ln w="12191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369311" y="2871673"/>
            <a:ext cx="7024370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15720" marR="1299845" indent="1778635">
              <a:lnSpc>
                <a:spcPct val="100000"/>
              </a:lnSpc>
              <a:spcBef>
                <a:spcPts val="95"/>
              </a:spcBef>
            </a:pPr>
            <a:r>
              <a:rPr sz="2800" spc="-90" dirty="0">
                <a:solidFill>
                  <a:srgbClr val="FFFFFF"/>
                </a:solidFill>
                <a:latin typeface="Calibri"/>
                <a:cs typeface="Calibri"/>
              </a:rPr>
              <a:t>AVA</a:t>
            </a:r>
            <a:r>
              <a:rPr sz="2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3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30" dirty="0">
                <a:solidFill>
                  <a:srgbClr val="FFFFFF"/>
                </a:solidFill>
                <a:latin typeface="Calibri"/>
                <a:cs typeface="Calibri"/>
              </a:rPr>
              <a:t>ACCREDITAMENTO</a:t>
            </a:r>
            <a:r>
              <a:rPr sz="2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PERIODICO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DELLE</a:t>
            </a:r>
            <a:r>
              <a:rPr sz="2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SEDI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 E</a:t>
            </a:r>
            <a:r>
              <a:rPr sz="2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DEI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CORSI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DI</a:t>
            </a:r>
            <a:r>
              <a:rPr sz="2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STUDIO</a:t>
            </a:r>
            <a:r>
              <a:rPr sz="2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Calibri"/>
                <a:cs typeface="Calibri"/>
              </a:rPr>
              <a:t>UNIVERSITARI</a:t>
            </a:r>
            <a:endParaRPr sz="2800" dirty="0">
              <a:latin typeface="Calibri"/>
              <a:cs typeface="Calibri"/>
            </a:endParaRPr>
          </a:p>
        </p:txBody>
      </p:sp>
      <p:pic>
        <p:nvPicPr>
          <p:cNvPr id="7" name="Picture 4" descr="Visualizza immagine di origine">
            <a:extLst>
              <a:ext uri="{FF2B5EF4-FFF2-40B4-BE49-F238E27FC236}">
                <a16:creationId xmlns:a16="http://schemas.microsoft.com/office/drawing/2014/main" id="{5ECBAE5B-D4C2-E8F0-CA03-CC84F9546E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43"/>
            <a:ext cx="2793162" cy="1374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DC9D9063-1ED8-07A0-3FF6-BA53EE1717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89" b="21730"/>
          <a:stretch>
            <a:fillRect/>
          </a:stretch>
        </p:blipFill>
        <p:spPr bwMode="auto">
          <a:xfrm>
            <a:off x="9588865" y="0"/>
            <a:ext cx="2603136" cy="1385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992928C0-95CB-5CDC-CE02-6A310B531D8D}"/>
              </a:ext>
            </a:extLst>
          </p:cNvPr>
          <p:cNvSpPr txBox="1"/>
          <p:nvPr/>
        </p:nvSpPr>
        <p:spPr>
          <a:xfrm>
            <a:off x="2874334" y="407879"/>
            <a:ext cx="67145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000" b="1" dirty="0">
                <a:solidFill>
                  <a:srgbClr val="FF0000"/>
                </a:solidFill>
              </a:rPr>
              <a:t>NOVITA’ AVA 3 </a:t>
            </a:r>
          </a:p>
          <a:p>
            <a:pPr algn="ctr"/>
            <a:r>
              <a:rPr lang="it-IT" sz="3000" b="1" dirty="0">
                <a:solidFill>
                  <a:srgbClr val="FF0000"/>
                </a:solidFill>
              </a:rPr>
              <a:t>I requisiti dei </a:t>
            </a:r>
            <a:r>
              <a:rPr lang="it-IT" sz="3000" b="1" dirty="0" err="1">
                <a:solidFill>
                  <a:srgbClr val="FF0000"/>
                </a:solidFill>
              </a:rPr>
              <a:t>CdS</a:t>
            </a:r>
            <a:r>
              <a:rPr lang="it-IT" sz="3000" b="1" dirty="0">
                <a:solidFill>
                  <a:srgbClr val="FF0000"/>
                </a:solidFill>
              </a:rPr>
              <a:t> in Medicina e Chirurgia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21E4827-D54C-7F3E-EE64-9ED15458D4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46" y="1351123"/>
            <a:ext cx="11391900" cy="5479576"/>
          </a:xfrm>
          <a:prstGeom prst="rect">
            <a:avLst/>
          </a:prstGeom>
          <a:noFill/>
        </p:spPr>
      </p:pic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87B302C9-1EFD-4B90-F53B-050BB5025415}"/>
              </a:ext>
            </a:extLst>
          </p:cNvPr>
          <p:cNvCxnSpPr>
            <a:cxnSpLocks/>
          </p:cNvCxnSpPr>
          <p:nvPr/>
        </p:nvCxnSpPr>
        <p:spPr>
          <a:xfrm>
            <a:off x="6553200" y="5170715"/>
            <a:ext cx="3004457" cy="28302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30A30FEF-CE43-2ABB-0EA0-3DAEE660559A}"/>
              </a:ext>
            </a:extLst>
          </p:cNvPr>
          <p:cNvCxnSpPr/>
          <p:nvPr/>
        </p:nvCxnSpPr>
        <p:spPr>
          <a:xfrm flipV="1">
            <a:off x="6705600" y="5181600"/>
            <a:ext cx="2688081" cy="18085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6141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6857998"/>
                </a:moveTo>
                <a:lnTo>
                  <a:pt x="12192000" y="0"/>
                </a:lnTo>
                <a:lnTo>
                  <a:pt x="0" y="0"/>
                </a:lnTo>
                <a:lnTo>
                  <a:pt x="0" y="6857998"/>
                </a:lnTo>
              </a:path>
            </a:pathLst>
          </a:custGeom>
          <a:ln w="12191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Picture 4" descr="Visualizza immagine di origine">
            <a:extLst>
              <a:ext uri="{FF2B5EF4-FFF2-40B4-BE49-F238E27FC236}">
                <a16:creationId xmlns:a16="http://schemas.microsoft.com/office/drawing/2014/main" id="{5ECBAE5B-D4C2-E8F0-CA03-CC84F9546E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43"/>
            <a:ext cx="2793162" cy="1374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DC9D9063-1ED8-07A0-3FF6-BA53EE1717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89" b="21730"/>
          <a:stretch>
            <a:fillRect/>
          </a:stretch>
        </p:blipFill>
        <p:spPr bwMode="auto">
          <a:xfrm>
            <a:off x="9588865" y="0"/>
            <a:ext cx="2603136" cy="1385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992928C0-95CB-5CDC-CE02-6A310B531D8D}"/>
              </a:ext>
            </a:extLst>
          </p:cNvPr>
          <p:cNvSpPr txBox="1"/>
          <p:nvPr/>
        </p:nvSpPr>
        <p:spPr>
          <a:xfrm>
            <a:off x="3733800" y="302359"/>
            <a:ext cx="52257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Struttura del corso di Laurea Magistrale</a:t>
            </a:r>
          </a:p>
          <a:p>
            <a:pPr algn="ctr"/>
            <a:r>
              <a:rPr lang="it-IT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in Medicina e Chirurgia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E813A477-A950-C3DE-7437-2B1C7FE5F32F}"/>
              </a:ext>
            </a:extLst>
          </p:cNvPr>
          <p:cNvSpPr txBox="1"/>
          <p:nvPr/>
        </p:nvSpPr>
        <p:spPr>
          <a:xfrm>
            <a:off x="304800" y="1351508"/>
            <a:ext cx="112014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b="1" dirty="0"/>
              <a:t>L'obiettivo di formare un medico che possieda una visione multidisciplinare e integrata nei vari ambiti biomedici, tecnologici, clinici e sanitari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b="1" dirty="0"/>
              <a:t>Abilitante alla professione di medico chirurgo, a seguito di quanto previsto dall’art. 102 del Decreto Legge 17 marzo 2020, n.18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b="1" dirty="0"/>
              <a:t> Progettato tenendo conto delle odierne richieste del sistema sanitario, proteso a fornire i servizi di assistenza più adeguati a tutela della salute della popolazione;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b="1" dirty="0"/>
              <a:t>Accessibile a seguito di prova d’ammissione tenendo conto del numero programmato di studenti definito a livello nazionale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400" b="1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A41D32E2-DDE7-CA59-1E21-31093398DCBB}"/>
              </a:ext>
            </a:extLst>
          </p:cNvPr>
          <p:cNvSpPr txBox="1"/>
          <p:nvPr/>
        </p:nvSpPr>
        <p:spPr>
          <a:xfrm>
            <a:off x="304800" y="5506492"/>
            <a:ext cx="1135380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>
                <a:solidFill>
                  <a:srgbClr val="FF0000"/>
                </a:solidFill>
              </a:rPr>
              <a:t>RUOLO FONDAMENTALE: Attività Formativa Professionalizzante (AFP) e Tirocinio pratico-valutativo valido ai fini dell’abilitazione professionale (TPVES) – Parti interessate</a:t>
            </a:r>
          </a:p>
          <a:p>
            <a:endParaRPr lang="it-IT" sz="2400" b="1" dirty="0"/>
          </a:p>
          <a:p>
            <a:r>
              <a:rPr lang="it-IT" sz="24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627703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6857998"/>
                </a:moveTo>
                <a:lnTo>
                  <a:pt x="12192000" y="0"/>
                </a:lnTo>
                <a:lnTo>
                  <a:pt x="0" y="0"/>
                </a:lnTo>
                <a:lnTo>
                  <a:pt x="0" y="6857998"/>
                </a:lnTo>
              </a:path>
            </a:pathLst>
          </a:custGeom>
          <a:ln w="12191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Picture 4" descr="Visualizza immagine di origine">
            <a:extLst>
              <a:ext uri="{FF2B5EF4-FFF2-40B4-BE49-F238E27FC236}">
                <a16:creationId xmlns:a16="http://schemas.microsoft.com/office/drawing/2014/main" id="{5ECBAE5B-D4C2-E8F0-CA03-CC84F9546E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43"/>
            <a:ext cx="2793162" cy="1374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DC9D9063-1ED8-07A0-3FF6-BA53EE1717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89" b="21730"/>
          <a:stretch>
            <a:fillRect/>
          </a:stretch>
        </p:blipFill>
        <p:spPr bwMode="auto">
          <a:xfrm>
            <a:off x="9588865" y="0"/>
            <a:ext cx="2603136" cy="1385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992928C0-95CB-5CDC-CE02-6A310B531D8D}"/>
              </a:ext>
            </a:extLst>
          </p:cNvPr>
          <p:cNvSpPr txBox="1"/>
          <p:nvPr/>
        </p:nvSpPr>
        <p:spPr>
          <a:xfrm>
            <a:off x="3629907" y="277056"/>
            <a:ext cx="51526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b="1" dirty="0">
                <a:solidFill>
                  <a:srgbClr val="FF0000"/>
                </a:solidFill>
              </a:rPr>
              <a:t>Riesame del corso di Laurea Magistrale</a:t>
            </a:r>
          </a:p>
          <a:p>
            <a:pPr algn="ctr"/>
            <a:r>
              <a:rPr lang="it-IT" sz="2400" b="1" dirty="0">
                <a:solidFill>
                  <a:srgbClr val="FF0000"/>
                </a:solidFill>
              </a:rPr>
              <a:t> in Medicina e Chirurgia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E813A477-A950-C3DE-7437-2B1C7FE5F32F}"/>
              </a:ext>
            </a:extLst>
          </p:cNvPr>
          <p:cNvSpPr txBox="1"/>
          <p:nvPr/>
        </p:nvSpPr>
        <p:spPr>
          <a:xfrm>
            <a:off x="228600" y="1482800"/>
            <a:ext cx="1120140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400" b="1" dirty="0"/>
              <a:t>I Portatori di interesse (interni ed esterni all’Ateneo) devono:</a:t>
            </a:r>
          </a:p>
          <a:p>
            <a:pPr algn="ctr"/>
            <a:endParaRPr lang="it-IT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b="1" dirty="0"/>
              <a:t>Fornire un contributo utile alla definizione degli obiettivi formativi e del percorso formativo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b="1" dirty="0"/>
              <a:t>Essere identificati in merito alle funzioni e alle competenze che il corso intende fornire e all’effettiva offerta di occupazione nei settori di sbocco individuati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b="1" dirty="0"/>
              <a:t>Interagire costantemente con il </a:t>
            </a:r>
            <a:r>
              <a:rPr lang="it-IT" sz="2400" b="1" dirty="0" err="1"/>
              <a:t>CdS</a:t>
            </a:r>
            <a:r>
              <a:rPr lang="it-IT" sz="2400" b="1" dirty="0"/>
              <a:t> per verificare la rispondenza tra attività formative e obiettivi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b="1" dirty="0"/>
              <a:t>Assumere un ruolo attivo e propositivo nella progettazione/revisione dell’offerta formativa</a:t>
            </a:r>
          </a:p>
          <a:p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0415427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E267673D1CC3A43B3E2335B62796782" ma:contentTypeVersion="15" ma:contentTypeDescription="Creare un nuovo documento." ma:contentTypeScope="" ma:versionID="e3ed3a4fa3c096eb6c1297c028ac26d0">
  <xsd:schema xmlns:xsd="http://www.w3.org/2001/XMLSchema" xmlns:xs="http://www.w3.org/2001/XMLSchema" xmlns:p="http://schemas.microsoft.com/office/2006/metadata/properties" xmlns:ns2="57d2c54f-4a73-4cd6-99bc-6e7d1ffc7f0a" xmlns:ns3="94394456-b51b-4424-a8b8-d9e192c4c25d" targetNamespace="http://schemas.microsoft.com/office/2006/metadata/properties" ma:root="true" ma:fieldsID="7fc943c07f9206b50d51a2c9c685d6cd" ns2:_="" ns3:_="">
    <xsd:import namespace="57d2c54f-4a73-4cd6-99bc-6e7d1ffc7f0a"/>
    <xsd:import namespace="94394456-b51b-4424-a8b8-d9e192c4c25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d2c54f-4a73-4cd6-99bc-6e7d1ffc7f0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1" nillable="true" ma:taxonomy="true" ma:internalName="lcf76f155ced4ddcb4097134ff3c332f" ma:taxonomyFieldName="MediaServiceImageTags" ma:displayName="Tag immagine" ma:readOnly="false" ma:fieldId="{5cf76f15-5ced-4ddc-b409-7134ff3c332f}" ma:taxonomyMulti="true" ma:sspId="1b0026b0-1aff-43e1-897f-d8dda1b3c36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394456-b51b-4424-a8b8-d9e192c4c25d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211a413d-8cfe-4145-8981-becec0f93da3}" ma:internalName="TaxCatchAll" ma:showField="CatchAllData" ma:web="94394456-b51b-4424-a8b8-d9e192c4c25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7d2c54f-4a73-4cd6-99bc-6e7d1ffc7f0a">
      <Terms xmlns="http://schemas.microsoft.com/office/infopath/2007/PartnerControls"/>
    </lcf76f155ced4ddcb4097134ff3c332f>
    <TaxCatchAll xmlns="94394456-b51b-4424-a8b8-d9e192c4c25d" xsi:nil="true"/>
  </documentManagement>
</p:properties>
</file>

<file path=customXml/itemProps1.xml><?xml version="1.0" encoding="utf-8"?>
<ds:datastoreItem xmlns:ds="http://schemas.openxmlformats.org/officeDocument/2006/customXml" ds:itemID="{A68C9D74-4AC4-4648-887F-025826CE1D25}"/>
</file>

<file path=customXml/itemProps2.xml><?xml version="1.0" encoding="utf-8"?>
<ds:datastoreItem xmlns:ds="http://schemas.openxmlformats.org/officeDocument/2006/customXml" ds:itemID="{7BB723CF-19C0-405B-B79E-2B6FD6405619}"/>
</file>

<file path=customXml/itemProps3.xml><?xml version="1.0" encoding="utf-8"?>
<ds:datastoreItem xmlns:ds="http://schemas.openxmlformats.org/officeDocument/2006/customXml" ds:itemID="{A1E39F49-B817-4C34-8924-B97CFE5D2089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918</Words>
  <Application>Microsoft Office PowerPoint</Application>
  <PresentationFormat>Widescreen</PresentationFormat>
  <Paragraphs>119</Paragraphs>
  <Slides>15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15</vt:i4>
      </vt:variant>
    </vt:vector>
  </HeadingPairs>
  <TitlesOfParts>
    <vt:vector size="25" baseType="lpstr">
      <vt:lpstr>Arial</vt:lpstr>
      <vt:lpstr>Calibri</vt:lpstr>
      <vt:lpstr>Calibri </vt:lpstr>
      <vt:lpstr>Calibri (corpo)</vt:lpstr>
      <vt:lpstr>Calibri Light</vt:lpstr>
      <vt:lpstr>Microsoft Sans Serif</vt:lpstr>
      <vt:lpstr>Times New Roman</vt:lpstr>
      <vt:lpstr>Trebuchet MS</vt:lpstr>
      <vt:lpstr>Office Theme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Giovanna Ramaccini</dc:creator>
  <cp:lastModifiedBy>STEFANA MILIOTO</cp:lastModifiedBy>
  <cp:revision>205</cp:revision>
  <dcterms:created xsi:type="dcterms:W3CDTF">2023-06-16T05:51:05Z</dcterms:created>
  <dcterms:modified xsi:type="dcterms:W3CDTF">2023-12-18T13:57:56Z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2022-11-02T00:00:00Z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2023-06-16T00:00:00Z</vt:filetime>
  </property>
  <property fmtid="{D5CDD505-2E9C-101B-9397-08002B2CF9AE}" pid="5" name="ContentTypeId">
    <vt:lpwstr>0x0101006E267673D1CC3A43B3E2335B62796782</vt:lpwstr>
  </property>
</Properties>
</file>